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1" r:id="rId2"/>
    <p:sldId id="298" r:id="rId3"/>
    <p:sldId id="300" r:id="rId4"/>
    <p:sldId id="312" r:id="rId5"/>
    <p:sldId id="302" r:id="rId6"/>
    <p:sldId id="304" r:id="rId7"/>
    <p:sldId id="303" r:id="rId8"/>
    <p:sldId id="311" r:id="rId9"/>
    <p:sldId id="272" r:id="rId10"/>
    <p:sldId id="299" r:id="rId11"/>
    <p:sldId id="305" r:id="rId12"/>
    <p:sldId id="306" r:id="rId13"/>
    <p:sldId id="307" r:id="rId14"/>
    <p:sldId id="313" r:id="rId15"/>
    <p:sldId id="314" r:id="rId16"/>
    <p:sldId id="308" r:id="rId17"/>
    <p:sldId id="310" r:id="rId18"/>
    <p:sldId id="293" r:id="rId1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F6E830"/>
    <a:srgbClr val="BB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95" autoAdjust="0"/>
    <p:restoredTop sz="85125" autoAdjust="0"/>
  </p:normalViewPr>
  <p:slideViewPr>
    <p:cSldViewPr>
      <p:cViewPr varScale="1">
        <p:scale>
          <a:sx n="78" d="100"/>
          <a:sy n="78" d="100"/>
        </p:scale>
        <p:origin x="-11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st.vlor\Desktop\Vilnius%20-%20ESL\statistieken%20ESL%20Vlaanderen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kst.vlor\Desktop\Vilnius%20-%20ESL\statistieken%20ESL%20Vlaandere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st.vlor\Desktop\Vilnius%20-%20ESL\statistieken%20ESL%20Vlaandere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st.vlor\Desktop\Vilnius%20-%20ESL\statistieken%20ESL%20Vlaander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 dirty="0" err="1" smtClean="0"/>
              <a:t>Early</a:t>
            </a:r>
            <a:r>
              <a:rPr lang="nl-BE" dirty="0" smtClean="0"/>
              <a:t> school </a:t>
            </a:r>
            <a:r>
              <a:rPr lang="nl-BE" dirty="0" err="1" smtClean="0"/>
              <a:t>leaving</a:t>
            </a:r>
            <a:r>
              <a:rPr lang="nl-BE" baseline="0" dirty="0" smtClean="0"/>
              <a:t> i</a:t>
            </a:r>
            <a:r>
              <a:rPr lang="nl-BE" dirty="0" smtClean="0"/>
              <a:t>n </a:t>
            </a:r>
            <a:r>
              <a:rPr lang="nl-BE" dirty="0" err="1"/>
              <a:t>Flanders</a:t>
            </a:r>
            <a:r>
              <a:rPr lang="nl-BE" dirty="0"/>
              <a:t> (EU </a:t>
            </a:r>
            <a:r>
              <a:rPr lang="nl-BE" dirty="0" err="1"/>
              <a:t>LFS-indicator</a:t>
            </a:r>
            <a:r>
              <a:rPr lang="nl-BE" dirty="0"/>
              <a:t>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EAK!$B$1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EAK!$A$2:$A$14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EAK!$B$2:$B$14</c:f>
              <c:numCache>
                <c:formatCode>0.0</c:formatCode>
                <c:ptCount val="13"/>
                <c:pt idx="0">
                  <c:v>13.9</c:v>
                </c:pt>
                <c:pt idx="1">
                  <c:v>13.5</c:v>
                </c:pt>
                <c:pt idx="2">
                  <c:v>14.4</c:v>
                </c:pt>
                <c:pt idx="3">
                  <c:v>14.8</c:v>
                </c:pt>
                <c:pt idx="4">
                  <c:v>13.3</c:v>
                </c:pt>
                <c:pt idx="5">
                  <c:v>13.2</c:v>
                </c:pt>
                <c:pt idx="6">
                  <c:v>11.9</c:v>
                </c:pt>
                <c:pt idx="7">
                  <c:v>10.9</c:v>
                </c:pt>
                <c:pt idx="8">
                  <c:v>9.6</c:v>
                </c:pt>
                <c:pt idx="9">
                  <c:v>9.9</c:v>
                </c:pt>
                <c:pt idx="10">
                  <c:v>11.4</c:v>
                </c:pt>
                <c:pt idx="11">
                  <c:v>12.1</c:v>
                </c:pt>
                <c:pt idx="12">
                  <c:v>10.5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EAK!$C$1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numRef>
              <c:f>EAK!$A$2:$A$14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EAK!$C$2:$C$14</c:f>
              <c:numCache>
                <c:formatCode>0.0</c:formatCode>
                <c:ptCount val="13"/>
                <c:pt idx="0">
                  <c:v>9.2000000000000011</c:v>
                </c:pt>
                <c:pt idx="1">
                  <c:v>9.4</c:v>
                </c:pt>
                <c:pt idx="2">
                  <c:v>8.8000000000000007</c:v>
                </c:pt>
                <c:pt idx="3">
                  <c:v>10.200000000000001</c:v>
                </c:pt>
                <c:pt idx="4">
                  <c:v>8.7000000000000011</c:v>
                </c:pt>
                <c:pt idx="5">
                  <c:v>8</c:v>
                </c:pt>
                <c:pt idx="6">
                  <c:v>8.1</c:v>
                </c:pt>
                <c:pt idx="7">
                  <c:v>7.6</c:v>
                </c:pt>
                <c:pt idx="8">
                  <c:v>7.5</c:v>
                </c:pt>
                <c:pt idx="9">
                  <c:v>7.2</c:v>
                </c:pt>
                <c:pt idx="10">
                  <c:v>7.7</c:v>
                </c:pt>
                <c:pt idx="11">
                  <c:v>7</c:v>
                </c:pt>
                <c:pt idx="12">
                  <c:v>6.8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EAK!$D$1</c:f>
              <c:strCache>
                <c:ptCount val="1"/>
                <c:pt idx="0">
                  <c:v>Avg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EAK!$A$2:$A$14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EAK!$D$2:$D$14</c:f>
              <c:numCache>
                <c:formatCode>0.0</c:formatCode>
                <c:ptCount val="13"/>
                <c:pt idx="0">
                  <c:v>11.6</c:v>
                </c:pt>
                <c:pt idx="1">
                  <c:v>11.5</c:v>
                </c:pt>
                <c:pt idx="2">
                  <c:v>11.7</c:v>
                </c:pt>
                <c:pt idx="3">
                  <c:v>12.5</c:v>
                </c:pt>
                <c:pt idx="4">
                  <c:v>11</c:v>
                </c:pt>
                <c:pt idx="5">
                  <c:v>10.7</c:v>
                </c:pt>
                <c:pt idx="6">
                  <c:v>10</c:v>
                </c:pt>
                <c:pt idx="7">
                  <c:v>9.3000000000000007</c:v>
                </c:pt>
                <c:pt idx="8">
                  <c:v>8.6</c:v>
                </c:pt>
                <c:pt idx="9">
                  <c:v>8.6</c:v>
                </c:pt>
                <c:pt idx="10">
                  <c:v>9.6</c:v>
                </c:pt>
                <c:pt idx="11">
                  <c:v>9.6</c:v>
                </c:pt>
                <c:pt idx="12">
                  <c:v>8.7000000000000011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EAK!$E$1</c:f>
              <c:strCache>
                <c:ptCount val="1"/>
                <c:pt idx="0">
                  <c:v>Target Pact 2020</c:v>
                </c:pt>
              </c:strCache>
            </c:strRef>
          </c:tx>
          <c:marker>
            <c:symbol val="none"/>
          </c:marker>
          <c:cat>
            <c:numRef>
              <c:f>EAK!$A$2:$A$14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EAK!$E$2:$E$14</c:f>
              <c:numCache>
                <c:formatCode>0.0</c:formatCode>
                <c:ptCount val="13"/>
                <c:pt idx="0">
                  <c:v>4.3</c:v>
                </c:pt>
                <c:pt idx="1">
                  <c:v>4.3</c:v>
                </c:pt>
                <c:pt idx="2">
                  <c:v>4.3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4.3</c:v>
                </c:pt>
                <c:pt idx="7">
                  <c:v>4.3</c:v>
                </c:pt>
                <c:pt idx="8">
                  <c:v>4.3</c:v>
                </c:pt>
                <c:pt idx="9">
                  <c:v>4.3</c:v>
                </c:pt>
                <c:pt idx="10">
                  <c:v>4.3</c:v>
                </c:pt>
                <c:pt idx="11">
                  <c:v>4.3</c:v>
                </c:pt>
                <c:pt idx="12">
                  <c:v>4.3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EAK!$F$1</c:f>
              <c:strCache>
                <c:ptCount val="1"/>
                <c:pt idx="0">
                  <c:v>Target EU 2020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EAK!$A$2:$A$14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EAK!$F$2:$F$14</c:f>
              <c:numCache>
                <c:formatCode>0.0</c:formatCode>
                <c:ptCount val="13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206080"/>
        <c:axId val="82220160"/>
      </c:lineChart>
      <c:catAx>
        <c:axId val="82206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2220160"/>
        <c:crosses val="autoZero"/>
        <c:auto val="1"/>
        <c:lblAlgn val="ctr"/>
        <c:lblOffset val="100"/>
        <c:noMultiLvlLbl val="0"/>
      </c:catAx>
      <c:valAx>
        <c:axId val="8222016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2206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 dirty="0" err="1" smtClean="0"/>
              <a:t>Early</a:t>
            </a:r>
            <a:r>
              <a:rPr lang="nl-BE" dirty="0" smtClean="0"/>
              <a:t> school</a:t>
            </a:r>
            <a:r>
              <a:rPr lang="nl-BE" baseline="0" dirty="0" smtClean="0"/>
              <a:t> </a:t>
            </a:r>
            <a:r>
              <a:rPr lang="nl-BE" baseline="0" dirty="0" err="1" smtClean="0"/>
              <a:t>leaving</a:t>
            </a:r>
            <a:r>
              <a:rPr lang="nl-BE" baseline="0" dirty="0" smtClean="0"/>
              <a:t> i</a:t>
            </a:r>
            <a:r>
              <a:rPr lang="nl-BE" dirty="0" smtClean="0"/>
              <a:t>n </a:t>
            </a:r>
            <a:r>
              <a:rPr lang="nl-BE" dirty="0" err="1"/>
              <a:t>Flanders</a:t>
            </a:r>
            <a:r>
              <a:rPr lang="nl-BE" dirty="0"/>
              <a:t> (</a:t>
            </a:r>
            <a:r>
              <a:rPr lang="nl-BE" dirty="0" err="1"/>
              <a:t>population</a:t>
            </a:r>
            <a:r>
              <a:rPr lang="nl-BE" dirty="0"/>
              <a:t> data)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SSL!$B$1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SSL!$A$2:$A$8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SSL!$B$2:$B$8</c:f>
              <c:numCache>
                <c:formatCode>0.0</c:formatCode>
                <c:ptCount val="7"/>
                <c:pt idx="0">
                  <c:v>14.9</c:v>
                </c:pt>
                <c:pt idx="1">
                  <c:v>14.8</c:v>
                </c:pt>
                <c:pt idx="2">
                  <c:v>15.8</c:v>
                </c:pt>
                <c:pt idx="3">
                  <c:v>16.3</c:v>
                </c:pt>
                <c:pt idx="4">
                  <c:v>16</c:v>
                </c:pt>
                <c:pt idx="5">
                  <c:v>14.7</c:v>
                </c:pt>
                <c:pt idx="6">
                  <c:v>13.6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SSL!$C$1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numRef>
              <c:f>SSL!$A$2:$A$8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SSL!$C$2:$C$8</c:f>
              <c:numCache>
                <c:formatCode>0.0</c:formatCode>
                <c:ptCount val="7"/>
                <c:pt idx="0">
                  <c:v>8.9</c:v>
                </c:pt>
                <c:pt idx="1">
                  <c:v>9.1</c:v>
                </c:pt>
                <c:pt idx="2">
                  <c:v>9.2000000000000011</c:v>
                </c:pt>
                <c:pt idx="3">
                  <c:v>9.5</c:v>
                </c:pt>
                <c:pt idx="4">
                  <c:v>9.2000000000000011</c:v>
                </c:pt>
                <c:pt idx="5">
                  <c:v>9.2000000000000011</c:v>
                </c:pt>
                <c:pt idx="6">
                  <c:v>8.6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SSL!$D$1</c:f>
              <c:strCache>
                <c:ptCount val="1"/>
                <c:pt idx="0">
                  <c:v>Avg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SSL!$A$2:$A$8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SSL!$D$2:$D$8</c:f>
              <c:numCache>
                <c:formatCode>0.0</c:formatCode>
                <c:ptCount val="7"/>
                <c:pt idx="0">
                  <c:v>12</c:v>
                </c:pt>
                <c:pt idx="1">
                  <c:v>12</c:v>
                </c:pt>
                <c:pt idx="2">
                  <c:v>12.6</c:v>
                </c:pt>
                <c:pt idx="3">
                  <c:v>13</c:v>
                </c:pt>
                <c:pt idx="4">
                  <c:v>12.7</c:v>
                </c:pt>
                <c:pt idx="5">
                  <c:v>12</c:v>
                </c:pt>
                <c:pt idx="6">
                  <c:v>11.1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SSL!$E$1</c:f>
              <c:strCache>
                <c:ptCount val="1"/>
                <c:pt idx="0">
                  <c:v>Target Pact 2020</c:v>
                </c:pt>
              </c:strCache>
            </c:strRef>
          </c:tx>
          <c:marker>
            <c:symbol val="none"/>
          </c:marker>
          <c:cat>
            <c:numRef>
              <c:f>SSL!$A$2:$A$8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SSL!$E$2:$E$8</c:f>
              <c:numCache>
                <c:formatCode>0.0</c:formatCode>
                <c:ptCount val="7"/>
                <c:pt idx="0">
                  <c:v>4.3</c:v>
                </c:pt>
                <c:pt idx="1">
                  <c:v>4.3</c:v>
                </c:pt>
                <c:pt idx="2">
                  <c:v>4.3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4.3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SSL!$F$1</c:f>
              <c:strCache>
                <c:ptCount val="1"/>
                <c:pt idx="0">
                  <c:v>Target EU 2020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SSL!$A$2:$A$8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SSL!$F$2:$F$8</c:f>
              <c:numCache>
                <c:formatCode>0.0</c:formatCode>
                <c:ptCount val="7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177408"/>
        <c:axId val="82179200"/>
      </c:lineChart>
      <c:catAx>
        <c:axId val="8217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500000"/>
          <a:lstStyle/>
          <a:p>
            <a:pPr>
              <a:defRPr/>
            </a:pPr>
            <a:endParaRPr lang="lt-LT"/>
          </a:p>
        </c:txPr>
        <c:crossAx val="82179200"/>
        <c:crosses val="autoZero"/>
        <c:auto val="1"/>
        <c:lblAlgn val="ctr"/>
        <c:lblOffset val="100"/>
        <c:noMultiLvlLbl val="0"/>
      </c:catAx>
      <c:valAx>
        <c:axId val="821792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21774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 dirty="0" err="1" smtClean="0"/>
              <a:t>Early</a:t>
            </a:r>
            <a:r>
              <a:rPr lang="nl-BE" dirty="0" smtClean="0"/>
              <a:t> school </a:t>
            </a:r>
            <a:r>
              <a:rPr lang="nl-BE" dirty="0" err="1" smtClean="0"/>
              <a:t>leaving</a:t>
            </a:r>
            <a:r>
              <a:rPr lang="nl-BE" dirty="0" smtClean="0"/>
              <a:t> in </a:t>
            </a:r>
            <a:r>
              <a:rPr lang="nl-BE" dirty="0" err="1" smtClean="0"/>
              <a:t>Flanders</a:t>
            </a:r>
            <a:r>
              <a:rPr lang="nl-BE" dirty="0" smtClean="0"/>
              <a:t>: EU LFS </a:t>
            </a:r>
            <a:r>
              <a:rPr lang="nl-BE" dirty="0" err="1" smtClean="0"/>
              <a:t>vs</a:t>
            </a:r>
            <a:r>
              <a:rPr lang="nl-BE" dirty="0" smtClean="0"/>
              <a:t> Pop. data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'VGL EAK SSL'!$B$1</c:f>
              <c:strCache>
                <c:ptCount val="1"/>
                <c:pt idx="0">
                  <c:v>EU LFS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numRef>
              <c:f>'VGL EAK SSL'!$A$2:$A$8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'VGL EAK SSL'!$B$2:$B$8</c:f>
              <c:numCache>
                <c:formatCode>0.0</c:formatCode>
                <c:ptCount val="7"/>
                <c:pt idx="0">
                  <c:v>11</c:v>
                </c:pt>
                <c:pt idx="1">
                  <c:v>10.7</c:v>
                </c:pt>
                <c:pt idx="2">
                  <c:v>10</c:v>
                </c:pt>
                <c:pt idx="3">
                  <c:v>9.3000000000000007</c:v>
                </c:pt>
                <c:pt idx="4">
                  <c:v>8.6</c:v>
                </c:pt>
                <c:pt idx="5">
                  <c:v>8.6</c:v>
                </c:pt>
                <c:pt idx="6">
                  <c:v>9.6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'VGL EAK SSL'!$C$1</c:f>
              <c:strCache>
                <c:ptCount val="1"/>
                <c:pt idx="0">
                  <c:v>Pop data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'VGL EAK SSL'!$A$2:$A$8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'VGL EAK SSL'!$C$2:$C$8</c:f>
              <c:numCache>
                <c:formatCode>0.0</c:formatCode>
                <c:ptCount val="7"/>
                <c:pt idx="0">
                  <c:v>12</c:v>
                </c:pt>
                <c:pt idx="1">
                  <c:v>12</c:v>
                </c:pt>
                <c:pt idx="2">
                  <c:v>12.6</c:v>
                </c:pt>
                <c:pt idx="3">
                  <c:v>13</c:v>
                </c:pt>
                <c:pt idx="4">
                  <c:v>12.7</c:v>
                </c:pt>
                <c:pt idx="5">
                  <c:v>12</c:v>
                </c:pt>
                <c:pt idx="6">
                  <c:v>11.1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'VGL EAK SSL'!$D$1</c:f>
              <c:strCache>
                <c:ptCount val="1"/>
                <c:pt idx="0">
                  <c:v>Target Pact 2020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numRef>
              <c:f>'VGL EAK SSL'!$A$2:$A$8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'VGL EAK SSL'!$D$2:$D$8</c:f>
              <c:numCache>
                <c:formatCode>0.0</c:formatCode>
                <c:ptCount val="7"/>
                <c:pt idx="0">
                  <c:v>4.3</c:v>
                </c:pt>
                <c:pt idx="1">
                  <c:v>4.3</c:v>
                </c:pt>
                <c:pt idx="2">
                  <c:v>4.3</c:v>
                </c:pt>
                <c:pt idx="3">
                  <c:v>4.3</c:v>
                </c:pt>
                <c:pt idx="4">
                  <c:v>4.3</c:v>
                </c:pt>
                <c:pt idx="5">
                  <c:v>4.3</c:v>
                </c:pt>
                <c:pt idx="6">
                  <c:v>4.3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'VGL EAK SSL'!$E$1</c:f>
              <c:strCache>
                <c:ptCount val="1"/>
                <c:pt idx="0">
                  <c:v>Target EU 2020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'VGL EAK SSL'!$A$2:$A$8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'VGL EAK SSL'!$E$2:$E$8</c:f>
              <c:numCache>
                <c:formatCode>0.0</c:formatCode>
                <c:ptCount val="7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865536"/>
        <c:axId val="82871424"/>
      </c:lineChart>
      <c:catAx>
        <c:axId val="828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1500000"/>
          <a:lstStyle/>
          <a:p>
            <a:pPr>
              <a:defRPr/>
            </a:pPr>
            <a:endParaRPr lang="lt-LT"/>
          </a:p>
        </c:txPr>
        <c:crossAx val="82871424"/>
        <c:crosses val="autoZero"/>
        <c:auto val="1"/>
        <c:lblAlgn val="ctr"/>
        <c:lblOffset val="100"/>
        <c:noMultiLvlLbl val="0"/>
      </c:catAx>
      <c:valAx>
        <c:axId val="82871424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crossAx val="828655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nl-BE"/>
              <a:t>ESL: </a:t>
            </a:r>
            <a:r>
              <a:rPr lang="nl-BE" baseline="0"/>
              <a:t>major problem in cities</a:t>
            </a:r>
            <a:endParaRPr lang="nl-BE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grootsteden!$B$1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grootsteden!$A$2:$A$5</c:f>
              <c:strCache>
                <c:ptCount val="4"/>
                <c:pt idx="0">
                  <c:v>Antwerp</c:v>
                </c:pt>
                <c:pt idx="1">
                  <c:v>Brussels</c:v>
                </c:pt>
                <c:pt idx="2">
                  <c:v>Ghent</c:v>
                </c:pt>
                <c:pt idx="3">
                  <c:v>Flanders (avg)</c:v>
                </c:pt>
              </c:strCache>
            </c:strRef>
          </c:cat>
          <c:val>
            <c:numRef>
              <c:f>grootsteden!$B$2:$B$5</c:f>
              <c:numCache>
                <c:formatCode>General</c:formatCode>
                <c:ptCount val="4"/>
                <c:pt idx="0">
                  <c:v>33</c:v>
                </c:pt>
                <c:pt idx="1">
                  <c:v>30</c:v>
                </c:pt>
                <c:pt idx="2">
                  <c:v>26</c:v>
                </c:pt>
                <c:pt idx="3" formatCode="0.0">
                  <c:v>16.600000000000001</c:v>
                </c:pt>
              </c:numCache>
            </c:numRef>
          </c:val>
        </c:ser>
        <c:ser>
          <c:idx val="1"/>
          <c:order val="1"/>
          <c:tx>
            <c:strRef>
              <c:f>grootsteden!$C$1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grootsteden!$A$2:$A$5</c:f>
              <c:strCache>
                <c:ptCount val="4"/>
                <c:pt idx="0">
                  <c:v>Antwerp</c:v>
                </c:pt>
                <c:pt idx="1">
                  <c:v>Brussels</c:v>
                </c:pt>
                <c:pt idx="2">
                  <c:v>Ghent</c:v>
                </c:pt>
                <c:pt idx="3">
                  <c:v>Flanders (avg)</c:v>
                </c:pt>
              </c:strCache>
            </c:strRef>
          </c:cat>
          <c:val>
            <c:numRef>
              <c:f>grootsteden!$C$2:$C$5</c:f>
              <c:numCache>
                <c:formatCode>General</c:formatCode>
                <c:ptCount val="4"/>
                <c:pt idx="0">
                  <c:v>23</c:v>
                </c:pt>
                <c:pt idx="1">
                  <c:v>24</c:v>
                </c:pt>
                <c:pt idx="2">
                  <c:v>18</c:v>
                </c:pt>
                <c:pt idx="3" formatCode="0.0">
                  <c:v>11</c:v>
                </c:pt>
              </c:numCache>
            </c:numRef>
          </c:val>
        </c:ser>
        <c:ser>
          <c:idx val="2"/>
          <c:order val="2"/>
          <c:tx>
            <c:strRef>
              <c:f>grootsteden!$D$1</c:f>
              <c:strCache>
                <c:ptCount val="1"/>
                <c:pt idx="0">
                  <c:v>Avg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grootsteden!$A$2:$A$5</c:f>
              <c:strCache>
                <c:ptCount val="4"/>
                <c:pt idx="0">
                  <c:v>Antwerp</c:v>
                </c:pt>
                <c:pt idx="1">
                  <c:v>Brussels</c:v>
                </c:pt>
                <c:pt idx="2">
                  <c:v>Ghent</c:v>
                </c:pt>
                <c:pt idx="3">
                  <c:v>Flanders (avg)</c:v>
                </c:pt>
              </c:strCache>
            </c:strRef>
          </c:cat>
          <c:val>
            <c:numRef>
              <c:f>grootsteden!$D$2:$D$5</c:f>
              <c:numCache>
                <c:formatCode>General</c:formatCode>
                <c:ptCount val="4"/>
                <c:pt idx="0">
                  <c:v>28</c:v>
                </c:pt>
                <c:pt idx="1">
                  <c:v>27</c:v>
                </c:pt>
                <c:pt idx="2">
                  <c:v>22</c:v>
                </c:pt>
                <c:pt idx="3" formatCode="0.0">
                  <c:v>13.9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263040"/>
        <c:axId val="82273024"/>
      </c:barChart>
      <c:catAx>
        <c:axId val="82263040"/>
        <c:scaling>
          <c:orientation val="minMax"/>
        </c:scaling>
        <c:delete val="0"/>
        <c:axPos val="b"/>
        <c:majorTickMark val="out"/>
        <c:minorTickMark val="none"/>
        <c:tickLblPos val="nextTo"/>
        <c:crossAx val="82273024"/>
        <c:crosses val="autoZero"/>
        <c:auto val="1"/>
        <c:lblAlgn val="ctr"/>
        <c:lblOffset val="100"/>
        <c:noMultiLvlLbl val="0"/>
      </c:catAx>
      <c:valAx>
        <c:axId val="82273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2630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0.70588</cdr:x>
      <cdr:y>0.47297</cdr:y>
    </cdr:from>
    <cdr:to>
      <cdr:x>0.81373</cdr:x>
      <cdr:y>0.53073</cdr:y>
    </cdr:to>
    <cdr:sp macro="" textlink="">
      <cdr:nvSpPr>
        <cdr:cNvPr id="2" name="Tekstvak 2"/>
        <cdr:cNvSpPr txBox="1"/>
      </cdr:nvSpPr>
      <cdr:spPr>
        <a:xfrm xmlns:a="http://schemas.openxmlformats.org/drawingml/2006/main">
          <a:off x="5184576" y="2520280"/>
          <a:ext cx="79208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nl-NL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9pPr>
        </a:lstStyle>
        <a:p xmlns:a="http://schemas.openxmlformats.org/drawingml/2006/main">
          <a:endParaRPr lang="nl-BE" sz="1400" dirty="0"/>
        </a:p>
      </cdr:txBody>
    </cdr:sp>
  </cdr:relSizeAnchor>
  <cdr:relSizeAnchor xmlns:cdr="http://schemas.openxmlformats.org/drawingml/2006/chartDrawing">
    <cdr:from>
      <cdr:x>0.73529</cdr:x>
      <cdr:y>0.47297</cdr:y>
    </cdr:from>
    <cdr:to>
      <cdr:x>0.81373</cdr:x>
      <cdr:y>0.52703</cdr:y>
    </cdr:to>
    <cdr:sp macro="" textlink="">
      <cdr:nvSpPr>
        <cdr:cNvPr id="3" name="Tekstvak 2"/>
        <cdr:cNvSpPr txBox="1"/>
      </cdr:nvSpPr>
      <cdr:spPr>
        <a:xfrm xmlns:a="http://schemas.openxmlformats.org/drawingml/2006/main">
          <a:off x="5400600" y="2520280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nl-BE" sz="1400" dirty="0" smtClean="0"/>
            <a:t>8,7%</a:t>
          </a:r>
          <a:endParaRPr lang="nl-BE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0.72732</cdr:x>
      <cdr:y>0.14706</cdr:y>
    </cdr:from>
    <cdr:to>
      <cdr:x>0.74646</cdr:x>
      <cdr:y>0.17647</cdr:y>
    </cdr:to>
    <cdr:sp macro="" textlink="">
      <cdr:nvSpPr>
        <cdr:cNvPr id="2" name="Ring 1"/>
        <cdr:cNvSpPr/>
      </cdr:nvSpPr>
      <cdr:spPr>
        <a:xfrm xmlns:a="http://schemas.openxmlformats.org/drawingml/2006/main">
          <a:off x="5472608" y="720080"/>
          <a:ext cx="144016" cy="144016"/>
        </a:xfrm>
        <a:prstGeom xmlns:a="http://schemas.openxmlformats.org/drawingml/2006/main" prst="donut">
          <a:avLst/>
        </a:prstGeom>
        <a:ln xmlns:a="http://schemas.openxmlformats.org/drawingml/2006/main">
          <a:solidFill>
            <a:srgbClr val="00B0F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BE"/>
        </a:p>
      </cdr:txBody>
    </cdr:sp>
  </cdr:relSizeAnchor>
  <cdr:relSizeAnchor xmlns:cdr="http://schemas.openxmlformats.org/drawingml/2006/chartDrawing">
    <cdr:from>
      <cdr:x>0.72732</cdr:x>
      <cdr:y>0.39706</cdr:y>
    </cdr:from>
    <cdr:to>
      <cdr:x>0.74646</cdr:x>
      <cdr:y>0.42647</cdr:y>
    </cdr:to>
    <cdr:sp macro="" textlink="">
      <cdr:nvSpPr>
        <cdr:cNvPr id="3" name="Ring 2"/>
        <cdr:cNvSpPr/>
      </cdr:nvSpPr>
      <cdr:spPr>
        <a:xfrm xmlns:a="http://schemas.openxmlformats.org/drawingml/2006/main">
          <a:off x="5472608" y="1944216"/>
          <a:ext cx="144016" cy="144016"/>
        </a:xfrm>
        <a:prstGeom xmlns:a="http://schemas.openxmlformats.org/drawingml/2006/main" prst="donut">
          <a:avLst/>
        </a:prstGeom>
        <a:solidFill xmlns:a="http://schemas.openxmlformats.org/drawingml/2006/main">
          <a:srgbClr val="BBE0E3"/>
        </a:solidFill>
        <a:ln xmlns:a="http://schemas.openxmlformats.org/drawingml/2006/main" w="25400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1pPr>
          <a:lvl2pPr marL="4572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2pPr>
          <a:lvl3pPr marL="9144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3pPr>
          <a:lvl4pPr marL="13716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4pPr>
          <a:lvl5pPr marL="18288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5pPr>
          <a:lvl6pPr marL="22860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6pPr>
          <a:lvl7pPr marL="27432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7pPr>
          <a:lvl8pPr marL="32004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8pPr>
          <a:lvl9pPr marL="3657600" indent="0">
            <a:defRPr sz="1100">
              <a:solidFill>
                <a:srgbClr val="FFFFFF"/>
              </a:solidFill>
              <a:latin typeface="Franklin Gothic Book"/>
              <a:cs typeface="Arial"/>
            </a:defRPr>
          </a:lvl9pPr>
        </a:lstStyle>
        <a:p xmlns:a="http://schemas.openxmlformats.org/drawingml/2006/main">
          <a:endParaRPr lang="nl-BE"/>
        </a:p>
      </cdr:txBody>
    </cdr:sp>
  </cdr:relSizeAnchor>
  <cdr:relSizeAnchor xmlns:cdr="http://schemas.openxmlformats.org/drawingml/2006/chartDrawing">
    <cdr:from>
      <cdr:x>0.72732</cdr:x>
      <cdr:y>0.26471</cdr:y>
    </cdr:from>
    <cdr:to>
      <cdr:x>0.74646</cdr:x>
      <cdr:y>0.29412</cdr:y>
    </cdr:to>
    <cdr:sp macro="" textlink="">
      <cdr:nvSpPr>
        <cdr:cNvPr id="4" name="Ring 3"/>
        <cdr:cNvSpPr/>
      </cdr:nvSpPr>
      <cdr:spPr>
        <a:xfrm xmlns:a="http://schemas.openxmlformats.org/drawingml/2006/main">
          <a:off x="5472608" y="1296144"/>
          <a:ext cx="144016" cy="144016"/>
        </a:xfrm>
        <a:prstGeom xmlns:a="http://schemas.openxmlformats.org/drawingml/2006/main" prst="donut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nl-BE"/>
        </a:p>
      </cdr:txBody>
    </cdr:sp>
  </cdr:relSizeAnchor>
  <cdr:relSizeAnchor xmlns:cdr="http://schemas.openxmlformats.org/drawingml/2006/chartDrawing">
    <cdr:from>
      <cdr:x>0.3223</cdr:x>
      <cdr:y>0.34783</cdr:y>
    </cdr:from>
    <cdr:to>
      <cdr:x>0.54032</cdr:x>
      <cdr:y>0.44928</cdr:y>
    </cdr:to>
    <cdr:sp macro="" textlink="">
      <cdr:nvSpPr>
        <cdr:cNvPr id="5" name="Tekstvak 1"/>
        <cdr:cNvSpPr txBox="1"/>
      </cdr:nvSpPr>
      <cdr:spPr>
        <a:xfrm xmlns:a="http://schemas.openxmlformats.org/drawingml/2006/main">
          <a:off x="2448272" y="1728192"/>
          <a:ext cx="1656183" cy="50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Franklin Gothic Book"/>
              <a:cs typeface="Arial"/>
            </a:defRPr>
          </a:lvl1pPr>
          <a:lvl2pPr marL="457200" indent="0">
            <a:defRPr sz="1100">
              <a:latin typeface="Franklin Gothic Book"/>
              <a:cs typeface="Arial"/>
            </a:defRPr>
          </a:lvl2pPr>
          <a:lvl3pPr marL="914400" indent="0">
            <a:defRPr sz="1100">
              <a:latin typeface="Franklin Gothic Book"/>
              <a:cs typeface="Arial"/>
            </a:defRPr>
          </a:lvl3pPr>
          <a:lvl4pPr marL="1371600" indent="0">
            <a:defRPr sz="1100">
              <a:latin typeface="Franklin Gothic Book"/>
              <a:cs typeface="Arial"/>
            </a:defRPr>
          </a:lvl4pPr>
          <a:lvl5pPr marL="1828800" indent="0">
            <a:defRPr sz="1100">
              <a:latin typeface="Franklin Gothic Book"/>
              <a:cs typeface="Arial"/>
            </a:defRPr>
          </a:lvl5pPr>
          <a:lvl6pPr marL="2286000" indent="0">
            <a:defRPr sz="1100">
              <a:latin typeface="Franklin Gothic Book"/>
              <a:cs typeface="Arial"/>
            </a:defRPr>
          </a:lvl6pPr>
          <a:lvl7pPr marL="2743200" indent="0">
            <a:defRPr sz="1100">
              <a:latin typeface="Franklin Gothic Book"/>
              <a:cs typeface="Arial"/>
            </a:defRPr>
          </a:lvl7pPr>
          <a:lvl8pPr marL="3200400" indent="0">
            <a:defRPr sz="1100">
              <a:latin typeface="Franklin Gothic Book"/>
              <a:cs typeface="Arial"/>
            </a:defRPr>
          </a:lvl8pPr>
          <a:lvl9pPr marL="3657600" indent="0">
            <a:defRPr sz="1100">
              <a:latin typeface="Franklin Gothic Book"/>
              <a:cs typeface="Arial"/>
            </a:defRPr>
          </a:lvl9pPr>
        </a:lstStyle>
        <a:p xmlns:a="http://schemas.openxmlformats.org/drawingml/2006/main">
          <a:r>
            <a:rPr lang="nl-BE" sz="2800" dirty="0" smtClean="0"/>
            <a:t>N= 9.000</a:t>
          </a:r>
          <a:endParaRPr lang="nl-BE" sz="2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C585F8-E722-4141-A7E7-2A805AA523D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5129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Introduction</a:t>
            </a:r>
            <a:r>
              <a:rPr lang="nl-BE" dirty="0" smtClean="0"/>
              <a:t>:</a:t>
            </a:r>
            <a:r>
              <a:rPr lang="nl-BE" baseline="0" dirty="0" smtClean="0"/>
              <a:t> as a </a:t>
            </a:r>
            <a:r>
              <a:rPr lang="nl-BE" baseline="0" dirty="0" err="1" smtClean="0"/>
              <a:t>member</a:t>
            </a:r>
            <a:r>
              <a:rPr lang="nl-BE" baseline="0" dirty="0" smtClean="0"/>
              <a:t> of the </a:t>
            </a:r>
            <a:r>
              <a:rPr lang="nl-BE" baseline="0" dirty="0" err="1" smtClean="0"/>
              <a:t>Vlor-secretariat</a:t>
            </a:r>
            <a:r>
              <a:rPr lang="nl-BE" baseline="0" dirty="0" smtClean="0"/>
              <a:t>, I was </a:t>
            </a:r>
            <a:r>
              <a:rPr lang="nl-BE" baseline="0" dirty="0" err="1" smtClean="0"/>
              <a:t>member</a:t>
            </a:r>
            <a:r>
              <a:rPr lang="nl-BE" baseline="0" dirty="0" smtClean="0"/>
              <a:t> of the </a:t>
            </a:r>
            <a:r>
              <a:rPr lang="nl-BE" baseline="0" dirty="0" err="1" smtClean="0"/>
              <a:t>working</a:t>
            </a:r>
            <a:r>
              <a:rPr lang="nl-BE" baseline="0" dirty="0" smtClean="0"/>
              <a:t> </a:t>
            </a:r>
            <a:r>
              <a:rPr lang="nl-BE" baseline="0" dirty="0" err="1" smtClean="0"/>
              <a:t>group</a:t>
            </a:r>
            <a:r>
              <a:rPr lang="nl-BE" baseline="0" dirty="0" smtClean="0"/>
              <a:t> </a:t>
            </a:r>
            <a:r>
              <a:rPr lang="nl-BE" baseline="0" dirty="0" err="1" smtClean="0"/>
              <a:t>that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worked</a:t>
            </a:r>
            <a:r>
              <a:rPr lang="nl-BE" baseline="0" dirty="0" smtClean="0"/>
              <a:t> </a:t>
            </a:r>
            <a:r>
              <a:rPr lang="nl-BE" baseline="0" dirty="0" err="1" smtClean="0"/>
              <a:t>on</a:t>
            </a:r>
            <a:r>
              <a:rPr lang="nl-BE" baseline="0" dirty="0" smtClean="0"/>
              <a:t> the </a:t>
            </a:r>
            <a:r>
              <a:rPr lang="nl-BE" baseline="0" dirty="0" err="1" smtClean="0"/>
              <a:t>action</a:t>
            </a:r>
            <a:r>
              <a:rPr lang="nl-BE" baseline="0" dirty="0" smtClean="0"/>
              <a:t> plan. I </a:t>
            </a:r>
            <a:r>
              <a:rPr lang="nl-BE" baseline="0" dirty="0" err="1" smtClean="0"/>
              <a:t>wasn’t</a:t>
            </a:r>
            <a:r>
              <a:rPr lang="nl-BE" baseline="0" dirty="0" smtClean="0"/>
              <a:t> the </a:t>
            </a:r>
            <a:r>
              <a:rPr lang="nl-BE" baseline="0" dirty="0" err="1" smtClean="0"/>
              <a:t>author</a:t>
            </a:r>
            <a:r>
              <a:rPr lang="nl-BE" baseline="0" dirty="0" smtClean="0"/>
              <a:t>, </a:t>
            </a:r>
            <a:r>
              <a:rPr lang="nl-BE" baseline="0" dirty="0" err="1" smtClean="0"/>
              <a:t>but</a:t>
            </a:r>
            <a:r>
              <a:rPr lang="nl-BE" baseline="0" dirty="0" smtClean="0"/>
              <a:t> I </a:t>
            </a:r>
            <a:r>
              <a:rPr lang="nl-BE" baseline="0" dirty="0" err="1" smtClean="0"/>
              <a:t>think</a:t>
            </a:r>
            <a:r>
              <a:rPr lang="nl-BE" baseline="0" dirty="0" smtClean="0"/>
              <a:t> I </a:t>
            </a:r>
            <a:r>
              <a:rPr lang="nl-BE" baseline="0" dirty="0" err="1" smtClean="0"/>
              <a:t>am</a:t>
            </a:r>
            <a:r>
              <a:rPr lang="nl-BE" baseline="0" dirty="0" smtClean="0"/>
              <a:t> </a:t>
            </a:r>
            <a:r>
              <a:rPr lang="nl-BE" baseline="0" dirty="0" err="1" smtClean="0"/>
              <a:t>well</a:t>
            </a:r>
            <a:r>
              <a:rPr lang="nl-BE" baseline="0" dirty="0" smtClean="0"/>
              <a:t> </a:t>
            </a:r>
            <a:r>
              <a:rPr lang="nl-BE" baseline="0" dirty="0" err="1" smtClean="0"/>
              <a:t>placed</a:t>
            </a:r>
            <a:r>
              <a:rPr lang="nl-BE" baseline="0" dirty="0" smtClean="0"/>
              <a:t> to present </a:t>
            </a:r>
            <a:r>
              <a:rPr lang="nl-BE" baseline="0" dirty="0" err="1" smtClean="0"/>
              <a:t>it</a:t>
            </a:r>
            <a:r>
              <a:rPr lang="nl-BE" baseline="0" dirty="0" smtClean="0"/>
              <a:t> to </a:t>
            </a:r>
            <a:r>
              <a:rPr lang="nl-BE" baseline="0" dirty="0" err="1" smtClean="0"/>
              <a:t>you</a:t>
            </a:r>
            <a:r>
              <a:rPr lang="nl-BE" baseline="0" dirty="0" smtClean="0"/>
              <a:t> and to </a:t>
            </a:r>
            <a:r>
              <a:rPr lang="nl-BE" baseline="0" dirty="0" err="1" smtClean="0"/>
              <a:t>give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my</a:t>
            </a:r>
            <a:r>
              <a:rPr lang="nl-BE" baseline="0" dirty="0" smtClean="0"/>
              <a:t> </a:t>
            </a:r>
            <a:r>
              <a:rPr lang="nl-BE" baseline="0" dirty="0" err="1" smtClean="0"/>
              <a:t>personal</a:t>
            </a:r>
            <a:r>
              <a:rPr lang="nl-BE" baseline="0" dirty="0" smtClean="0"/>
              <a:t> </a:t>
            </a:r>
            <a:r>
              <a:rPr lang="nl-BE" baseline="0" dirty="0" err="1" smtClean="0"/>
              <a:t>reflections</a:t>
            </a:r>
            <a:r>
              <a:rPr lang="nl-BE" baseline="0" dirty="0" smtClean="0"/>
              <a:t> </a:t>
            </a:r>
            <a:r>
              <a:rPr lang="nl-BE" baseline="0" dirty="0" err="1" smtClean="0"/>
              <a:t>on</a:t>
            </a:r>
            <a:r>
              <a:rPr lang="nl-BE" baseline="0" dirty="0" smtClean="0"/>
              <a:t> it.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585F8-E722-4141-A7E7-2A805AA523D1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Definition</a:t>
            </a:r>
            <a:r>
              <a:rPr lang="nl-BE" dirty="0" smtClean="0"/>
              <a:t>: </a:t>
            </a:r>
            <a:r>
              <a:rPr lang="nl-BE" dirty="0" err="1" smtClean="0"/>
              <a:t>people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that</a:t>
            </a:r>
            <a:r>
              <a:rPr lang="nl-BE" baseline="0" dirty="0" smtClean="0"/>
              <a:t> are </a:t>
            </a:r>
            <a:r>
              <a:rPr lang="nl-BE" baseline="0" dirty="0" err="1" smtClean="0"/>
              <a:t>not</a:t>
            </a:r>
            <a:r>
              <a:rPr lang="nl-BE" baseline="0" dirty="0" smtClean="0"/>
              <a:t> in </a:t>
            </a:r>
            <a:r>
              <a:rPr lang="nl-BE" baseline="0" dirty="0" err="1" smtClean="0"/>
              <a:t>education</a:t>
            </a:r>
            <a:r>
              <a:rPr lang="nl-BE" baseline="0" dirty="0" smtClean="0"/>
              <a:t> OR training. </a:t>
            </a:r>
            <a:r>
              <a:rPr lang="nl-BE" baseline="0" dirty="0" err="1" smtClean="0"/>
              <a:t>Positive</a:t>
            </a:r>
            <a:r>
              <a:rPr lang="nl-BE" baseline="0" dirty="0" smtClean="0"/>
              <a:t>: international </a:t>
            </a:r>
            <a:r>
              <a:rPr lang="nl-BE" baseline="0" dirty="0" err="1" smtClean="0"/>
              <a:t>comparision</a:t>
            </a:r>
            <a:r>
              <a:rPr lang="nl-BE" baseline="0" dirty="0" smtClean="0"/>
              <a:t> </a:t>
            </a:r>
            <a:r>
              <a:rPr lang="nl-BE" baseline="0" dirty="0" err="1" smtClean="0"/>
              <a:t>Negative</a:t>
            </a:r>
            <a:r>
              <a:rPr lang="nl-BE" baseline="0" dirty="0" smtClean="0"/>
              <a:t>: </a:t>
            </a:r>
            <a:r>
              <a:rPr lang="nl-BE" dirty="0" smtClean="0"/>
              <a:t>Sample / </a:t>
            </a:r>
            <a:r>
              <a:rPr lang="nl-BE" dirty="0" err="1" smtClean="0"/>
              <a:t>two</a:t>
            </a:r>
            <a:r>
              <a:rPr lang="nl-BE" dirty="0" smtClean="0"/>
              <a:t> </a:t>
            </a:r>
            <a:r>
              <a:rPr lang="nl-BE" dirty="0" err="1" smtClean="0"/>
              <a:t>components</a:t>
            </a:r>
            <a:r>
              <a:rPr lang="nl-BE" baseline="0" dirty="0" smtClean="0"/>
              <a:t> are </a:t>
            </a:r>
            <a:r>
              <a:rPr lang="nl-BE" baseline="0" dirty="0" err="1" smtClean="0"/>
              <a:t>measured</a:t>
            </a:r>
            <a:r>
              <a:rPr lang="nl-BE" baseline="0" dirty="0" smtClean="0"/>
              <a:t> </a:t>
            </a:r>
            <a:r>
              <a:rPr lang="nl-BE" baseline="0" dirty="0" err="1" smtClean="0"/>
              <a:t>within</a:t>
            </a:r>
            <a:r>
              <a:rPr lang="nl-BE" baseline="0" dirty="0" smtClean="0"/>
              <a:t> </a:t>
            </a:r>
            <a:r>
              <a:rPr lang="nl-BE" baseline="0" dirty="0" err="1" smtClean="0"/>
              <a:t>this</a:t>
            </a:r>
            <a:r>
              <a:rPr lang="nl-BE" baseline="0" dirty="0" smtClean="0"/>
              <a:t> indicator: ESL and LLL / </a:t>
            </a:r>
            <a:r>
              <a:rPr lang="nl-BE" baseline="0" dirty="0" err="1" smtClean="0"/>
              <a:t>difficult</a:t>
            </a:r>
            <a:r>
              <a:rPr lang="nl-BE" baseline="0" dirty="0" smtClean="0"/>
              <a:t> to </a:t>
            </a:r>
            <a:r>
              <a:rPr lang="nl-BE" baseline="0" dirty="0" err="1" smtClean="0"/>
              <a:t>measure</a:t>
            </a:r>
            <a:r>
              <a:rPr lang="nl-BE" baseline="0" dirty="0" smtClean="0"/>
              <a:t> the impact of </a:t>
            </a:r>
            <a:r>
              <a:rPr lang="nl-BE" baseline="0" dirty="0" err="1" smtClean="0"/>
              <a:t>policy</a:t>
            </a:r>
            <a:r>
              <a:rPr lang="nl-BE" baseline="0" dirty="0" smtClean="0"/>
              <a:t> </a:t>
            </a:r>
            <a:r>
              <a:rPr lang="nl-BE" baseline="0" dirty="0" err="1" smtClean="0"/>
              <a:t>initiatives</a:t>
            </a:r>
            <a:r>
              <a:rPr lang="nl-BE" baseline="0" dirty="0" smtClean="0"/>
              <a:t> </a:t>
            </a:r>
            <a:r>
              <a:rPr lang="nl-BE" baseline="0" dirty="0" err="1" smtClean="0"/>
              <a:t>because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ages</a:t>
            </a:r>
            <a:r>
              <a:rPr lang="nl-BE" baseline="0" dirty="0" smtClean="0"/>
              <a:t> 18-24 are </a:t>
            </a:r>
            <a:r>
              <a:rPr lang="nl-BE" baseline="0" dirty="0" err="1" smtClean="0"/>
              <a:t>measured</a:t>
            </a:r>
            <a:r>
              <a:rPr lang="nl-BE" baseline="0" dirty="0" smtClean="0"/>
              <a:t> / </a:t>
            </a:r>
            <a:r>
              <a:rPr lang="nl-BE" baseline="0" dirty="0" err="1" smtClean="0"/>
              <a:t>not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useful</a:t>
            </a:r>
            <a:r>
              <a:rPr lang="nl-BE" baseline="0" dirty="0" smtClean="0"/>
              <a:t> </a:t>
            </a:r>
            <a:r>
              <a:rPr lang="nl-BE" baseline="0" dirty="0" err="1" smtClean="0"/>
              <a:t>for</a:t>
            </a:r>
            <a:r>
              <a:rPr lang="nl-BE" baseline="0" dirty="0" smtClean="0"/>
              <a:t> </a:t>
            </a:r>
            <a:r>
              <a:rPr lang="nl-BE" baseline="0" dirty="0" err="1" smtClean="0"/>
              <a:t>monitoring</a:t>
            </a:r>
            <a:r>
              <a:rPr lang="nl-BE" baseline="0" dirty="0" smtClean="0"/>
              <a:t> </a:t>
            </a:r>
            <a:r>
              <a:rPr lang="nl-BE" baseline="0" dirty="0" err="1" smtClean="0"/>
              <a:t>because</a:t>
            </a:r>
            <a:r>
              <a:rPr lang="nl-BE" baseline="0" dirty="0" smtClean="0"/>
              <a:t> of </a:t>
            </a:r>
            <a:r>
              <a:rPr lang="nl-BE" baseline="0" dirty="0" err="1" smtClean="0"/>
              <a:t>reliability</a:t>
            </a:r>
            <a:r>
              <a:rPr lang="nl-BE" baseline="0" dirty="0" smtClean="0"/>
              <a:t> </a:t>
            </a:r>
            <a:r>
              <a:rPr lang="nl-BE" baseline="0" dirty="0" err="1" smtClean="0"/>
              <a:t>intervals</a:t>
            </a:r>
            <a:r>
              <a:rPr lang="nl-BE" baseline="0" dirty="0" smtClean="0"/>
              <a:t> of the data (sample)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585F8-E722-4141-A7E7-2A805AA523D1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Care</a:t>
            </a:r>
            <a:r>
              <a:rPr lang="nl-BE" baseline="0" dirty="0" smtClean="0"/>
              <a:t> / Average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585F8-E722-4141-A7E7-2A805AA523D1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Not</a:t>
            </a:r>
            <a:r>
              <a:rPr lang="nl-BE" dirty="0" smtClean="0"/>
              <a:t> </a:t>
            </a:r>
            <a:r>
              <a:rPr lang="nl-BE" dirty="0" err="1" smtClean="0"/>
              <a:t>very</a:t>
            </a:r>
            <a:r>
              <a:rPr lang="nl-BE" dirty="0" smtClean="0"/>
              <a:t> </a:t>
            </a:r>
            <a:r>
              <a:rPr lang="nl-BE" dirty="0" err="1" smtClean="0"/>
              <a:t>ambitious</a:t>
            </a:r>
            <a:r>
              <a:rPr lang="nl-BE" dirty="0" smtClean="0"/>
              <a:t> plan. </a:t>
            </a:r>
            <a:r>
              <a:rPr lang="nl-BE" dirty="0" err="1" smtClean="0"/>
              <a:t>Main</a:t>
            </a:r>
            <a:r>
              <a:rPr lang="nl-BE" dirty="0" smtClean="0"/>
              <a:t> </a:t>
            </a:r>
            <a:r>
              <a:rPr lang="nl-BE" dirty="0" err="1" smtClean="0"/>
              <a:t>reason</a:t>
            </a:r>
            <a:r>
              <a:rPr lang="nl-BE" dirty="0" smtClean="0"/>
              <a:t> to </a:t>
            </a:r>
            <a:r>
              <a:rPr lang="nl-BE" dirty="0" err="1" smtClean="0"/>
              <a:t>develop</a:t>
            </a:r>
            <a:r>
              <a:rPr lang="nl-BE" dirty="0" smtClean="0"/>
              <a:t> the</a:t>
            </a:r>
            <a:r>
              <a:rPr lang="nl-BE" baseline="0" dirty="0" smtClean="0"/>
              <a:t> plan? </a:t>
            </a:r>
            <a:r>
              <a:rPr lang="nl-BE" baseline="0" dirty="0" err="1" smtClean="0"/>
              <a:t>Because</a:t>
            </a:r>
            <a:r>
              <a:rPr lang="nl-BE" baseline="0" dirty="0" smtClean="0"/>
              <a:t> the </a:t>
            </a:r>
            <a:r>
              <a:rPr lang="nl-BE" baseline="0" dirty="0" err="1" smtClean="0"/>
              <a:t>commission</a:t>
            </a:r>
            <a:r>
              <a:rPr lang="nl-BE" baseline="0" dirty="0" smtClean="0"/>
              <a:t> set the date at 2012 </a:t>
            </a:r>
            <a:r>
              <a:rPr lang="nl-BE" baseline="0" dirty="0" err="1" smtClean="0"/>
              <a:t>or</a:t>
            </a:r>
            <a:r>
              <a:rPr lang="nl-BE" baseline="0" dirty="0" smtClean="0"/>
              <a:t> to </a:t>
            </a:r>
            <a:r>
              <a:rPr lang="nl-BE" baseline="0" dirty="0" err="1" smtClean="0"/>
              <a:t>really</a:t>
            </a:r>
            <a:r>
              <a:rPr lang="nl-BE" baseline="0" dirty="0" smtClean="0"/>
              <a:t> tackle the </a:t>
            </a:r>
            <a:r>
              <a:rPr lang="nl-BE" baseline="0" dirty="0" err="1" smtClean="0"/>
              <a:t>problem</a:t>
            </a:r>
            <a:r>
              <a:rPr lang="nl-BE" baseline="0" dirty="0" smtClean="0"/>
              <a:t>? </a:t>
            </a:r>
            <a:r>
              <a:rPr lang="nl-BE" dirty="0" smtClean="0"/>
              <a:t> No</a:t>
            </a:r>
            <a:r>
              <a:rPr lang="nl-BE" baseline="0" dirty="0" smtClean="0"/>
              <a:t> </a:t>
            </a:r>
            <a:r>
              <a:rPr lang="nl-BE" baseline="0" dirty="0" err="1" smtClean="0"/>
              <a:t>incentives</a:t>
            </a:r>
            <a:r>
              <a:rPr lang="nl-BE" baseline="0" dirty="0" smtClean="0"/>
              <a:t> / </a:t>
            </a:r>
            <a:endParaRPr lang="nl-BE" dirty="0" smtClean="0"/>
          </a:p>
          <a:p>
            <a:r>
              <a:rPr lang="nl-BE" dirty="0" smtClean="0"/>
              <a:t>Relevante partners: ministers of </a:t>
            </a:r>
            <a:r>
              <a:rPr lang="nl-BE" dirty="0" err="1" smtClean="0"/>
              <a:t>work</a:t>
            </a:r>
            <a:r>
              <a:rPr lang="nl-BE" dirty="0" smtClean="0"/>
              <a:t>, care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health</a:t>
            </a:r>
            <a:r>
              <a:rPr lang="nl-BE" baseline="0" dirty="0" smtClean="0"/>
              <a:t> // </a:t>
            </a:r>
            <a:r>
              <a:rPr lang="nl-BE" baseline="0" dirty="0" err="1" smtClean="0"/>
              <a:t>social</a:t>
            </a:r>
            <a:r>
              <a:rPr lang="nl-BE" baseline="0" dirty="0" smtClean="0"/>
              <a:t> partners // </a:t>
            </a:r>
            <a:r>
              <a:rPr lang="nl-BE" baseline="0" dirty="0" err="1" smtClean="0"/>
              <a:t>were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not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involved</a:t>
            </a:r>
            <a:r>
              <a:rPr lang="nl-BE" baseline="0" dirty="0" smtClean="0"/>
              <a:t>, </a:t>
            </a:r>
            <a:r>
              <a:rPr lang="nl-BE" baseline="0" dirty="0" err="1" smtClean="0"/>
              <a:t>not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committed</a:t>
            </a:r>
            <a:r>
              <a:rPr lang="nl-BE" baseline="0" dirty="0" smtClean="0"/>
              <a:t>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585F8-E722-4141-A7E7-2A805AA523D1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 descr="5674_ppt_templa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8538" y="1484313"/>
            <a:ext cx="6551612" cy="2119312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3789363"/>
            <a:ext cx="6551612" cy="2087562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nl-NL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93938" y="6245225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r>
              <a:rPr lang="nl-NL"/>
              <a:t>Datum XX/X/XXXX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8580D28D-4EE0-4838-B2B0-FA858BC08A2E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272338" y="260350"/>
            <a:ext cx="1692275" cy="58324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195513" y="260350"/>
            <a:ext cx="4924425" cy="58324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3C2FC6B4-5F4C-4BCA-8475-B2C82737B78B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4E95B2EA-6F95-4397-A020-A09C700183E7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17C0B367-A99B-4671-897B-5633ABFB363B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195513" y="1412875"/>
            <a:ext cx="33083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656263" y="1412875"/>
            <a:ext cx="33083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5693BB07-3F34-41B1-9A8A-FCA12E1C02A9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FB872914-73F7-4AB8-B805-C13735C916ED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A4FC6FCF-5D33-4283-888A-8D3E60DFBA43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D8D752E3-81EA-4C73-84D8-038FE0846FE1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29B6832C-0887-46A2-943C-B8AEA834AB6C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61CC1594-FF26-421E-8498-A63DA1A4017D}" type="slidenum">
              <a:rPr lang="nl-NL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5674_ppt_templat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260350"/>
            <a:ext cx="67691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1412875"/>
            <a:ext cx="67691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51725" y="6265863"/>
            <a:ext cx="1441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65863"/>
            <a:ext cx="42497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95513" y="6265863"/>
            <a:ext cx="7921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nl-NL"/>
              <a:t>DIA </a:t>
            </a:r>
            <a:fld id="{CE80905A-F15C-4B88-9C92-53382BA2E193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6E830"/>
        </a:buClr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6E830"/>
        </a:buClr>
        <a:buChar char="•"/>
        <a:defRPr sz="26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koen.stassen@vlor.b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7200800" cy="5589240"/>
          </a:xfrm>
        </p:spPr>
        <p:txBody>
          <a:bodyPr/>
          <a:lstStyle/>
          <a:p>
            <a:pPr algn="ctr"/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err="1" smtClean="0">
                <a:solidFill>
                  <a:srgbClr val="BBBE00"/>
                </a:solidFill>
                <a:latin typeface="+mn-lt"/>
              </a:rPr>
              <a:t>Measures</a:t>
            </a: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> to tackle </a:t>
            </a:r>
            <a:r>
              <a:rPr lang="nl-BE" sz="5400" b="1" dirty="0" err="1" smtClean="0">
                <a:solidFill>
                  <a:srgbClr val="BBBE00"/>
                </a:solidFill>
                <a:latin typeface="+mn-lt"/>
              </a:rPr>
              <a:t>early</a:t>
            </a: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> school </a:t>
            </a:r>
            <a:r>
              <a:rPr lang="nl-BE" sz="5400" b="1" dirty="0" err="1" smtClean="0">
                <a:solidFill>
                  <a:srgbClr val="BBBE00"/>
                </a:solidFill>
                <a:latin typeface="+mn-lt"/>
              </a:rPr>
              <a:t>leaving</a:t>
            </a: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> in </a:t>
            </a:r>
            <a:r>
              <a:rPr lang="nl-BE" sz="5400" b="1" dirty="0" err="1" smtClean="0">
                <a:solidFill>
                  <a:srgbClr val="BBBE00"/>
                </a:solidFill>
                <a:latin typeface="+mn-lt"/>
              </a:rPr>
              <a:t>Flanders</a:t>
            </a: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4400" b="1" dirty="0" smtClean="0">
                <a:solidFill>
                  <a:srgbClr val="BBBE00"/>
                </a:solidFill>
                <a:latin typeface="+mn-lt"/>
              </a:rPr>
              <a:t>Koen Stassen</a:t>
            </a:r>
            <a:r>
              <a:rPr lang="nl-BE" sz="5400" b="1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5400" b="1" dirty="0" smtClean="0">
                <a:solidFill>
                  <a:srgbClr val="BBBE00"/>
                </a:solidFill>
                <a:latin typeface="+mn-lt"/>
              </a:rPr>
            </a:br>
            <a:r>
              <a:rPr lang="nl-BE" sz="4000" b="1" dirty="0" err="1" smtClean="0">
                <a:solidFill>
                  <a:srgbClr val="BBBE00"/>
                </a:solidFill>
                <a:latin typeface="+mn-lt"/>
              </a:rPr>
              <a:t>Flemish</a:t>
            </a:r>
            <a:r>
              <a:rPr lang="nl-BE" sz="4000" b="1" dirty="0" smtClean="0">
                <a:solidFill>
                  <a:srgbClr val="BBBE00"/>
                </a:solidFill>
                <a:latin typeface="+mn-lt"/>
              </a:rPr>
              <a:t> </a:t>
            </a:r>
            <a:r>
              <a:rPr lang="nl-BE" sz="4000" b="1" dirty="0" err="1" smtClean="0">
                <a:solidFill>
                  <a:srgbClr val="BBBE00"/>
                </a:solidFill>
                <a:latin typeface="+mn-lt"/>
              </a:rPr>
              <a:t>Education</a:t>
            </a:r>
            <a:r>
              <a:rPr lang="nl-BE" sz="4000" b="1" dirty="0" smtClean="0">
                <a:solidFill>
                  <a:srgbClr val="BBBE00"/>
                </a:solidFill>
                <a:latin typeface="+mn-lt"/>
              </a:rPr>
              <a:t> </a:t>
            </a:r>
            <a:r>
              <a:rPr lang="nl-BE" sz="4000" b="1" dirty="0" err="1" smtClean="0">
                <a:solidFill>
                  <a:srgbClr val="BBBE00"/>
                </a:solidFill>
                <a:latin typeface="+mn-lt"/>
              </a:rPr>
              <a:t>Council</a:t>
            </a:r>
            <a:r>
              <a:rPr lang="nl-BE" sz="4000" b="1" dirty="0" smtClean="0">
                <a:solidFill>
                  <a:srgbClr val="BBBE00"/>
                </a:solidFill>
                <a:latin typeface="+mn-lt"/>
              </a:rPr>
              <a:t> (</a:t>
            </a:r>
            <a:r>
              <a:rPr lang="nl-BE" sz="4000" b="1" dirty="0" err="1" smtClean="0">
                <a:solidFill>
                  <a:srgbClr val="BBBE00"/>
                </a:solidFill>
                <a:latin typeface="+mn-lt"/>
              </a:rPr>
              <a:t>Vlor</a:t>
            </a:r>
            <a:r>
              <a:rPr lang="nl-BE" sz="4000" b="1" dirty="0" smtClean="0">
                <a:solidFill>
                  <a:srgbClr val="BBBE00"/>
                </a:solidFill>
                <a:latin typeface="+mn-lt"/>
              </a:rPr>
              <a:t>)</a:t>
            </a:r>
            <a:endParaRPr lang="nl-BE" sz="4000" b="1" dirty="0">
              <a:solidFill>
                <a:srgbClr val="BBBE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7380312" cy="747464"/>
          </a:xfrm>
        </p:spPr>
        <p:txBody>
          <a:bodyPr/>
          <a:lstStyle/>
          <a:p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Three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main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principles</a:t>
            </a:r>
            <a:endParaRPr lang="nl-BE" sz="4000" dirty="0">
              <a:solidFill>
                <a:srgbClr val="BBBE00"/>
              </a:solidFill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608" y="1052736"/>
            <a:ext cx="8100392" cy="5472608"/>
          </a:xfrm>
        </p:spPr>
        <p:txBody>
          <a:bodyPr/>
          <a:lstStyle/>
          <a:p>
            <a:pPr lvl="1"/>
            <a:r>
              <a:rPr lang="nl-BE" dirty="0" err="1" smtClean="0"/>
              <a:t>European</a:t>
            </a:r>
            <a:r>
              <a:rPr lang="nl-BE" dirty="0" smtClean="0"/>
              <a:t> </a:t>
            </a:r>
            <a:r>
              <a:rPr lang="nl-BE" dirty="0" err="1" smtClean="0"/>
              <a:t>framework</a:t>
            </a:r>
            <a:endParaRPr lang="nl-BE" dirty="0" smtClean="0"/>
          </a:p>
          <a:p>
            <a:pPr lvl="2"/>
            <a:r>
              <a:rPr lang="nl-BE" dirty="0" err="1" smtClean="0"/>
              <a:t>Identification</a:t>
            </a:r>
            <a:r>
              <a:rPr lang="nl-BE" dirty="0" smtClean="0"/>
              <a:t>/ </a:t>
            </a:r>
            <a:r>
              <a:rPr lang="nl-BE" dirty="0" err="1" smtClean="0"/>
              <a:t>monitoring</a:t>
            </a:r>
            <a:r>
              <a:rPr lang="nl-BE" dirty="0" smtClean="0"/>
              <a:t> / </a:t>
            </a:r>
            <a:r>
              <a:rPr lang="nl-BE" dirty="0" err="1" smtClean="0"/>
              <a:t>policy</a:t>
            </a:r>
            <a:r>
              <a:rPr lang="nl-BE" dirty="0" smtClean="0"/>
              <a:t> </a:t>
            </a:r>
            <a:r>
              <a:rPr lang="nl-BE" dirty="0" err="1" smtClean="0"/>
              <a:t>coordination</a:t>
            </a:r>
            <a:endParaRPr lang="nl-BE" dirty="0" smtClean="0"/>
          </a:p>
          <a:p>
            <a:pPr lvl="2"/>
            <a:r>
              <a:rPr lang="nl-BE" dirty="0" err="1" smtClean="0"/>
              <a:t>Prevention</a:t>
            </a:r>
            <a:r>
              <a:rPr lang="nl-BE" dirty="0" smtClean="0"/>
              <a:t> </a:t>
            </a:r>
          </a:p>
          <a:p>
            <a:pPr lvl="2"/>
            <a:r>
              <a:rPr lang="nl-BE" dirty="0" err="1" smtClean="0"/>
              <a:t>Intervention</a:t>
            </a:r>
            <a:endParaRPr lang="nl-BE" dirty="0" smtClean="0"/>
          </a:p>
          <a:p>
            <a:pPr lvl="2"/>
            <a:r>
              <a:rPr lang="nl-BE" dirty="0" err="1" smtClean="0"/>
              <a:t>Compensation</a:t>
            </a:r>
            <a:r>
              <a:rPr lang="nl-BE" dirty="0" smtClean="0"/>
              <a:t> </a:t>
            </a:r>
          </a:p>
          <a:p>
            <a:pPr lvl="1"/>
            <a:r>
              <a:rPr lang="nl-BE" dirty="0" err="1" smtClean="0"/>
              <a:t>Quick</a:t>
            </a:r>
            <a:r>
              <a:rPr lang="nl-BE" dirty="0" smtClean="0"/>
              <a:t> </a:t>
            </a:r>
            <a:r>
              <a:rPr lang="nl-BE" dirty="0" err="1" smtClean="0"/>
              <a:t>wins</a:t>
            </a:r>
            <a:r>
              <a:rPr lang="nl-BE" dirty="0" smtClean="0"/>
              <a:t> </a:t>
            </a:r>
            <a:r>
              <a:rPr lang="nl-BE" dirty="0" err="1" smtClean="0"/>
              <a:t>combined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actions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the long run</a:t>
            </a:r>
          </a:p>
          <a:p>
            <a:pPr lvl="2"/>
            <a:r>
              <a:rPr lang="nl-BE" dirty="0" err="1" smtClean="0"/>
              <a:t>Sustainability</a:t>
            </a:r>
            <a:r>
              <a:rPr lang="nl-BE" dirty="0" smtClean="0"/>
              <a:t> of the </a:t>
            </a:r>
            <a:r>
              <a:rPr lang="nl-BE" dirty="0" err="1" smtClean="0"/>
              <a:t>actions</a:t>
            </a:r>
            <a:r>
              <a:rPr lang="nl-BE" dirty="0" smtClean="0"/>
              <a:t> = </a:t>
            </a:r>
            <a:r>
              <a:rPr lang="nl-BE" dirty="0" err="1" smtClean="0"/>
              <a:t>crucial</a:t>
            </a:r>
            <a:endParaRPr lang="nl-BE" dirty="0" smtClean="0"/>
          </a:p>
          <a:p>
            <a:pPr lvl="1"/>
            <a:r>
              <a:rPr lang="nl-BE" dirty="0" err="1" smtClean="0"/>
              <a:t>Every</a:t>
            </a:r>
            <a:r>
              <a:rPr lang="nl-BE" dirty="0" smtClean="0"/>
              <a:t> pupil has to </a:t>
            </a:r>
            <a:r>
              <a:rPr lang="nl-BE" dirty="0" err="1" smtClean="0"/>
              <a:t>reach</a:t>
            </a:r>
            <a:r>
              <a:rPr lang="nl-BE" dirty="0" smtClean="0"/>
              <a:t> a full </a:t>
            </a:r>
            <a:r>
              <a:rPr lang="nl-BE" dirty="0" err="1" smtClean="0"/>
              <a:t>qualification</a:t>
            </a:r>
            <a:endParaRPr lang="nl-BE" dirty="0" smtClean="0"/>
          </a:p>
          <a:p>
            <a:pPr lvl="2"/>
            <a:r>
              <a:rPr lang="nl-BE" dirty="0" err="1" smtClean="0"/>
              <a:t>Ambitious</a:t>
            </a:r>
            <a:r>
              <a:rPr lang="nl-BE" dirty="0" smtClean="0"/>
              <a:t> </a:t>
            </a:r>
            <a:r>
              <a:rPr lang="nl-BE" dirty="0" err="1" smtClean="0"/>
              <a:t>ESL-target</a:t>
            </a:r>
            <a:r>
              <a:rPr lang="nl-BE" dirty="0" smtClean="0"/>
              <a:t> &lt; 4,3% is </a:t>
            </a:r>
            <a:r>
              <a:rPr lang="nl-BE" dirty="0" err="1" smtClean="0"/>
              <a:t>not</a:t>
            </a:r>
            <a:r>
              <a:rPr lang="nl-BE" dirty="0" smtClean="0"/>
              <a:t> </a:t>
            </a:r>
            <a:r>
              <a:rPr lang="nl-BE" dirty="0" err="1" smtClean="0"/>
              <a:t>sufficient</a:t>
            </a:r>
            <a:r>
              <a:rPr lang="nl-BE" dirty="0" smtClean="0"/>
              <a:t> </a:t>
            </a:r>
          </a:p>
          <a:p>
            <a:pPr lvl="1">
              <a:buNone/>
            </a:pPr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</a:t>
            </a:r>
            <a:r>
              <a:rPr lang="nl-BE" dirty="0" err="1" smtClean="0"/>
              <a:t>Identification</a:t>
            </a:r>
            <a:r>
              <a:rPr lang="nl-BE" dirty="0" smtClean="0"/>
              <a:t> &amp; </a:t>
            </a:r>
            <a:r>
              <a:rPr lang="nl-BE" dirty="0" err="1" smtClean="0"/>
              <a:t>monitoring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Scientific</a:t>
            </a:r>
            <a:r>
              <a:rPr lang="nl-BE" dirty="0" smtClean="0"/>
              <a:t> research</a:t>
            </a:r>
          </a:p>
          <a:p>
            <a:pPr lvl="1"/>
            <a:r>
              <a:rPr lang="nl-BE" dirty="0" err="1" smtClean="0"/>
              <a:t>Monitoring</a:t>
            </a:r>
            <a:r>
              <a:rPr lang="nl-BE" dirty="0" smtClean="0"/>
              <a:t> at </a:t>
            </a:r>
            <a:r>
              <a:rPr lang="nl-BE" dirty="0" err="1" smtClean="0"/>
              <a:t>flemish</a:t>
            </a:r>
            <a:r>
              <a:rPr lang="nl-BE" dirty="0" smtClean="0"/>
              <a:t> level</a:t>
            </a:r>
          </a:p>
          <a:p>
            <a:pPr lvl="1"/>
            <a:r>
              <a:rPr lang="nl-BE" dirty="0" smtClean="0"/>
              <a:t>More </a:t>
            </a:r>
            <a:r>
              <a:rPr lang="nl-BE" dirty="0" err="1" smtClean="0"/>
              <a:t>detailed</a:t>
            </a:r>
            <a:r>
              <a:rPr lang="nl-BE" dirty="0" smtClean="0"/>
              <a:t> data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regional</a:t>
            </a:r>
            <a:r>
              <a:rPr lang="nl-BE" dirty="0" smtClean="0"/>
              <a:t> level</a:t>
            </a:r>
          </a:p>
          <a:p>
            <a:endParaRPr lang="nl-BE" dirty="0" smtClean="0"/>
          </a:p>
          <a:p>
            <a:r>
              <a:rPr lang="nl-BE" dirty="0" smtClean="0"/>
              <a:t>Provide schools </a:t>
            </a:r>
            <a:r>
              <a:rPr lang="nl-BE" dirty="0" err="1" smtClean="0"/>
              <a:t>with</a:t>
            </a:r>
            <a:r>
              <a:rPr lang="nl-BE" dirty="0" smtClean="0"/>
              <a:t> data </a:t>
            </a:r>
            <a:r>
              <a:rPr lang="nl-BE" dirty="0" err="1" smtClean="0"/>
              <a:t>on</a:t>
            </a:r>
            <a:r>
              <a:rPr lang="nl-BE" dirty="0" smtClean="0"/>
              <a:t> ESL </a:t>
            </a:r>
          </a:p>
          <a:p>
            <a:endParaRPr lang="nl-BE" dirty="0" smtClean="0"/>
          </a:p>
          <a:p>
            <a:r>
              <a:rPr lang="nl-BE" dirty="0" err="1" smtClean="0"/>
              <a:t>Collect</a:t>
            </a:r>
            <a:r>
              <a:rPr lang="nl-BE" dirty="0" smtClean="0"/>
              <a:t> </a:t>
            </a:r>
            <a:r>
              <a:rPr lang="nl-BE" dirty="0" err="1" smtClean="0"/>
              <a:t>detailed</a:t>
            </a:r>
            <a:r>
              <a:rPr lang="nl-BE" dirty="0" smtClean="0"/>
              <a:t> data </a:t>
            </a:r>
            <a:r>
              <a:rPr lang="nl-BE" dirty="0" err="1" smtClean="0"/>
              <a:t>on</a:t>
            </a:r>
            <a:r>
              <a:rPr lang="nl-BE" dirty="0" smtClean="0"/>
              <a:t> the </a:t>
            </a:r>
            <a:r>
              <a:rPr lang="nl-BE" dirty="0" err="1" smtClean="0"/>
              <a:t>transition</a:t>
            </a:r>
            <a:r>
              <a:rPr lang="nl-BE" dirty="0" smtClean="0"/>
              <a:t> </a:t>
            </a:r>
            <a:r>
              <a:rPr lang="nl-BE" dirty="0" err="1" smtClean="0"/>
              <a:t>between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r>
              <a:rPr lang="nl-BE" dirty="0" smtClean="0"/>
              <a:t> and </a:t>
            </a:r>
            <a:r>
              <a:rPr lang="nl-BE" dirty="0" err="1" smtClean="0"/>
              <a:t>labour</a:t>
            </a:r>
            <a:r>
              <a:rPr lang="nl-BE" dirty="0" smtClean="0"/>
              <a:t> </a:t>
            </a:r>
            <a:r>
              <a:rPr lang="nl-BE" dirty="0" err="1" smtClean="0"/>
              <a:t>market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7704" y="-171400"/>
            <a:ext cx="6769100" cy="1008063"/>
          </a:xfrm>
        </p:spPr>
        <p:txBody>
          <a:bodyPr/>
          <a:lstStyle/>
          <a:p>
            <a:r>
              <a:rPr lang="nl-BE" dirty="0" smtClean="0"/>
              <a:t>2. </a:t>
            </a:r>
            <a:r>
              <a:rPr lang="nl-BE" dirty="0" err="1" smtClean="0"/>
              <a:t>Prevention</a:t>
            </a:r>
            <a:r>
              <a:rPr lang="nl-BE" dirty="0" smtClean="0"/>
              <a:t> (1)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91680" y="980728"/>
            <a:ext cx="7272933" cy="4679950"/>
          </a:xfrm>
        </p:spPr>
        <p:txBody>
          <a:bodyPr/>
          <a:lstStyle/>
          <a:p>
            <a:r>
              <a:rPr lang="nl-BE" dirty="0" smtClean="0"/>
              <a:t>Provide school </a:t>
            </a:r>
            <a:r>
              <a:rPr lang="nl-BE" dirty="0" err="1" smtClean="0"/>
              <a:t>with</a:t>
            </a:r>
            <a:r>
              <a:rPr lang="nl-BE" dirty="0" smtClean="0"/>
              <a:t> data </a:t>
            </a:r>
            <a:r>
              <a:rPr lang="nl-BE" dirty="0" err="1" smtClean="0"/>
              <a:t>on</a:t>
            </a:r>
            <a:r>
              <a:rPr lang="nl-BE" dirty="0" smtClean="0"/>
              <a:t> ESL</a:t>
            </a:r>
          </a:p>
          <a:p>
            <a:pPr lvl="1"/>
            <a:r>
              <a:rPr lang="nl-BE" dirty="0" smtClean="0"/>
              <a:t>For </a:t>
            </a:r>
            <a:r>
              <a:rPr lang="nl-BE" dirty="0" err="1" smtClean="0"/>
              <a:t>internal</a:t>
            </a:r>
            <a:r>
              <a:rPr lang="nl-BE" dirty="0" smtClean="0"/>
              <a:t> </a:t>
            </a:r>
            <a:r>
              <a:rPr lang="nl-BE" dirty="0" err="1" smtClean="0"/>
              <a:t>quality</a:t>
            </a:r>
            <a:r>
              <a:rPr lang="nl-BE" dirty="0" smtClean="0"/>
              <a:t> </a:t>
            </a:r>
            <a:r>
              <a:rPr lang="nl-BE" dirty="0" err="1" smtClean="0"/>
              <a:t>assurance</a:t>
            </a:r>
            <a:endParaRPr lang="nl-BE" dirty="0" smtClean="0"/>
          </a:p>
          <a:p>
            <a:pPr lvl="1"/>
            <a:r>
              <a:rPr lang="nl-BE" dirty="0" smtClean="0"/>
              <a:t>School management is </a:t>
            </a:r>
            <a:r>
              <a:rPr lang="nl-BE" dirty="0" err="1" smtClean="0"/>
              <a:t>able</a:t>
            </a:r>
            <a:r>
              <a:rPr lang="nl-BE" dirty="0" smtClean="0"/>
              <a:t> to </a:t>
            </a:r>
            <a:r>
              <a:rPr lang="nl-BE" dirty="0" err="1" smtClean="0"/>
              <a:t>interpret</a:t>
            </a:r>
            <a:r>
              <a:rPr lang="nl-BE" dirty="0" smtClean="0"/>
              <a:t> data</a:t>
            </a:r>
          </a:p>
          <a:p>
            <a:pPr lvl="1"/>
            <a:r>
              <a:rPr lang="nl-BE" dirty="0" smtClean="0"/>
              <a:t>And </a:t>
            </a:r>
            <a:r>
              <a:rPr lang="nl-BE" dirty="0" err="1" smtClean="0"/>
              <a:t>take</a:t>
            </a:r>
            <a:r>
              <a:rPr lang="nl-BE" dirty="0" smtClean="0"/>
              <a:t> concrete </a:t>
            </a:r>
            <a:r>
              <a:rPr lang="nl-BE" dirty="0" err="1" smtClean="0"/>
              <a:t>action</a:t>
            </a:r>
            <a:endParaRPr lang="nl-BE" dirty="0" smtClean="0"/>
          </a:p>
          <a:p>
            <a:r>
              <a:rPr lang="nl-BE" dirty="0" smtClean="0"/>
              <a:t>School </a:t>
            </a:r>
            <a:r>
              <a:rPr lang="nl-BE" dirty="0" err="1" smtClean="0"/>
              <a:t>inspectorate</a:t>
            </a:r>
            <a:r>
              <a:rPr lang="nl-BE" dirty="0" smtClean="0"/>
              <a:t> </a:t>
            </a:r>
            <a:r>
              <a:rPr lang="nl-BE" dirty="0" err="1" smtClean="0"/>
              <a:t>will</a:t>
            </a:r>
            <a:r>
              <a:rPr lang="nl-BE" dirty="0" smtClean="0"/>
              <a:t> focus </a:t>
            </a:r>
            <a:r>
              <a:rPr lang="nl-BE" dirty="0" err="1" smtClean="0"/>
              <a:t>on</a:t>
            </a:r>
            <a:r>
              <a:rPr lang="nl-BE" dirty="0" smtClean="0"/>
              <a:t> ESL</a:t>
            </a:r>
          </a:p>
          <a:p>
            <a:r>
              <a:rPr lang="nl-BE" dirty="0" err="1" smtClean="0"/>
              <a:t>Inform</a:t>
            </a:r>
            <a:r>
              <a:rPr lang="nl-BE" dirty="0" smtClean="0"/>
              <a:t> schools </a:t>
            </a:r>
            <a:r>
              <a:rPr lang="nl-BE" dirty="0" err="1" smtClean="0"/>
              <a:t>on</a:t>
            </a:r>
            <a:r>
              <a:rPr lang="nl-BE" dirty="0" smtClean="0"/>
              <a:t> ESL</a:t>
            </a:r>
          </a:p>
          <a:p>
            <a:r>
              <a:rPr lang="nl-BE" dirty="0" err="1" smtClean="0"/>
              <a:t>Flexible</a:t>
            </a:r>
            <a:r>
              <a:rPr lang="nl-BE" dirty="0" smtClean="0"/>
              <a:t> </a:t>
            </a:r>
            <a:r>
              <a:rPr lang="nl-BE" dirty="0" err="1" smtClean="0"/>
              <a:t>learning</a:t>
            </a:r>
            <a:r>
              <a:rPr lang="nl-BE" dirty="0" smtClean="0"/>
              <a:t> </a:t>
            </a:r>
            <a:r>
              <a:rPr lang="nl-BE" dirty="0" err="1" smtClean="0"/>
              <a:t>paths</a:t>
            </a:r>
            <a:r>
              <a:rPr lang="nl-BE" dirty="0" smtClean="0"/>
              <a:t> in </a:t>
            </a:r>
            <a:r>
              <a:rPr lang="nl-BE" dirty="0" err="1" smtClean="0"/>
              <a:t>secondary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r>
              <a:rPr lang="nl-BE" dirty="0" smtClean="0"/>
              <a:t>:</a:t>
            </a:r>
          </a:p>
          <a:p>
            <a:pPr lvl="1"/>
            <a:r>
              <a:rPr lang="nl-BE" dirty="0" err="1" smtClean="0"/>
              <a:t>Inform</a:t>
            </a:r>
            <a:r>
              <a:rPr lang="nl-BE" dirty="0" smtClean="0"/>
              <a:t> schools </a:t>
            </a:r>
            <a:r>
              <a:rPr lang="nl-BE" dirty="0" err="1" smtClean="0"/>
              <a:t>about</a:t>
            </a:r>
            <a:r>
              <a:rPr lang="nl-BE" dirty="0" smtClean="0"/>
              <a:t> the </a:t>
            </a:r>
            <a:r>
              <a:rPr lang="nl-BE" dirty="0" err="1" smtClean="0"/>
              <a:t>legal</a:t>
            </a:r>
            <a:r>
              <a:rPr lang="nl-BE" dirty="0" smtClean="0"/>
              <a:t> </a:t>
            </a:r>
            <a:r>
              <a:rPr lang="nl-BE" dirty="0" err="1" smtClean="0"/>
              <a:t>possibilities</a:t>
            </a:r>
            <a:endParaRPr lang="nl-BE" dirty="0" smtClean="0"/>
          </a:p>
          <a:p>
            <a:pPr lvl="1"/>
            <a:r>
              <a:rPr lang="nl-BE" dirty="0" err="1" smtClean="0"/>
              <a:t>Communicate</a:t>
            </a:r>
            <a:r>
              <a:rPr lang="nl-BE" dirty="0" smtClean="0"/>
              <a:t> </a:t>
            </a:r>
            <a:r>
              <a:rPr lang="nl-BE" dirty="0" err="1" smtClean="0"/>
              <a:t>good</a:t>
            </a:r>
            <a:r>
              <a:rPr lang="nl-BE" dirty="0" smtClean="0"/>
              <a:t> </a:t>
            </a:r>
            <a:r>
              <a:rPr lang="nl-BE" dirty="0" err="1" smtClean="0"/>
              <a:t>practices</a:t>
            </a:r>
            <a:endParaRPr lang="nl-BE" dirty="0" smtClean="0"/>
          </a:p>
          <a:p>
            <a:pPr lvl="1"/>
            <a:r>
              <a:rPr lang="nl-BE" dirty="0" smtClean="0"/>
              <a:t>Support to </a:t>
            </a:r>
            <a:r>
              <a:rPr lang="nl-BE" dirty="0" err="1" smtClean="0"/>
              <a:t>implement</a:t>
            </a:r>
            <a:r>
              <a:rPr lang="nl-BE" dirty="0" smtClean="0"/>
              <a:t> </a:t>
            </a:r>
            <a:r>
              <a:rPr lang="nl-BE" dirty="0" err="1" smtClean="0"/>
              <a:t>flexible</a:t>
            </a:r>
            <a:r>
              <a:rPr lang="nl-BE" dirty="0" smtClean="0"/>
              <a:t> </a:t>
            </a:r>
            <a:r>
              <a:rPr lang="nl-BE" dirty="0" err="1" smtClean="0"/>
              <a:t>learning</a:t>
            </a:r>
            <a:r>
              <a:rPr lang="nl-BE" dirty="0" smtClean="0"/>
              <a:t> </a:t>
            </a:r>
            <a:r>
              <a:rPr lang="nl-BE" dirty="0" err="1" smtClean="0"/>
              <a:t>paths</a:t>
            </a:r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2. </a:t>
            </a:r>
            <a:r>
              <a:rPr lang="nl-BE" dirty="0" err="1" smtClean="0"/>
              <a:t>Prevention</a:t>
            </a:r>
            <a:r>
              <a:rPr lang="nl-BE" dirty="0" smtClean="0"/>
              <a:t> (2)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Improvement</a:t>
            </a:r>
            <a:r>
              <a:rPr lang="nl-BE" dirty="0" smtClean="0"/>
              <a:t> of the </a:t>
            </a:r>
            <a:r>
              <a:rPr lang="nl-BE" dirty="0" err="1" smtClean="0"/>
              <a:t>dual</a:t>
            </a:r>
            <a:r>
              <a:rPr lang="nl-BE" dirty="0" smtClean="0"/>
              <a:t> system</a:t>
            </a:r>
          </a:p>
          <a:p>
            <a:pPr lvl="1"/>
            <a:r>
              <a:rPr lang="nl-BE" dirty="0" err="1" smtClean="0"/>
              <a:t>Evaluation</a:t>
            </a:r>
            <a:r>
              <a:rPr lang="nl-BE" dirty="0" smtClean="0"/>
              <a:t> of the 2009-reform </a:t>
            </a:r>
          </a:p>
          <a:p>
            <a:pPr lvl="1"/>
            <a:r>
              <a:rPr lang="nl-BE" dirty="0" err="1" smtClean="0"/>
              <a:t>Improvement</a:t>
            </a:r>
            <a:r>
              <a:rPr lang="nl-BE" dirty="0" smtClean="0"/>
              <a:t> of the </a:t>
            </a:r>
            <a:r>
              <a:rPr lang="nl-BE" dirty="0" err="1" smtClean="0"/>
              <a:t>work-component</a:t>
            </a:r>
            <a:endParaRPr lang="nl-BE" dirty="0" smtClean="0"/>
          </a:p>
          <a:p>
            <a:r>
              <a:rPr lang="nl-BE" dirty="0" err="1" smtClean="0"/>
              <a:t>Obligation</a:t>
            </a:r>
            <a:r>
              <a:rPr lang="nl-BE" dirty="0" smtClean="0"/>
              <a:t> to </a:t>
            </a:r>
            <a:r>
              <a:rPr lang="nl-BE" dirty="0" err="1" smtClean="0"/>
              <a:t>integrate</a:t>
            </a:r>
            <a:r>
              <a:rPr lang="nl-BE" dirty="0" smtClean="0"/>
              <a:t> </a:t>
            </a:r>
            <a:r>
              <a:rPr lang="nl-BE" dirty="0" err="1" smtClean="0"/>
              <a:t>workbased</a:t>
            </a:r>
            <a:r>
              <a:rPr lang="nl-BE" dirty="0" smtClean="0"/>
              <a:t> </a:t>
            </a:r>
            <a:r>
              <a:rPr lang="nl-BE" dirty="0" err="1" smtClean="0"/>
              <a:t>learning</a:t>
            </a:r>
            <a:r>
              <a:rPr lang="nl-BE" dirty="0" smtClean="0"/>
              <a:t> in </a:t>
            </a:r>
            <a:r>
              <a:rPr lang="nl-BE" dirty="0" err="1" smtClean="0"/>
              <a:t>vocational</a:t>
            </a:r>
            <a:r>
              <a:rPr lang="nl-BE" dirty="0" smtClean="0"/>
              <a:t> tracks</a:t>
            </a:r>
          </a:p>
          <a:p>
            <a:r>
              <a:rPr lang="nl-BE" dirty="0" err="1" smtClean="0"/>
              <a:t>Cooperation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PES (VDAB)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vocational</a:t>
            </a:r>
            <a:r>
              <a:rPr lang="nl-BE" dirty="0" smtClean="0"/>
              <a:t> training</a:t>
            </a:r>
          </a:p>
          <a:p>
            <a:r>
              <a:rPr lang="nl-BE" dirty="0" err="1" smtClean="0"/>
              <a:t>Sensibilisation</a:t>
            </a:r>
            <a:r>
              <a:rPr lang="nl-BE" dirty="0" smtClean="0"/>
              <a:t> of </a:t>
            </a:r>
            <a:r>
              <a:rPr lang="nl-BE" dirty="0" err="1" smtClean="0"/>
              <a:t>employers</a:t>
            </a:r>
            <a:r>
              <a:rPr lang="nl-BE" dirty="0" smtClean="0"/>
              <a:t> to </a:t>
            </a:r>
            <a:r>
              <a:rPr lang="nl-BE" dirty="0" err="1" smtClean="0"/>
              <a:t>not</a:t>
            </a:r>
            <a:r>
              <a:rPr lang="nl-BE" dirty="0" smtClean="0"/>
              <a:t> </a:t>
            </a:r>
            <a:r>
              <a:rPr lang="nl-BE" dirty="0" err="1" smtClean="0"/>
              <a:t>hire</a:t>
            </a:r>
            <a:r>
              <a:rPr lang="nl-BE" dirty="0" smtClean="0"/>
              <a:t> </a:t>
            </a:r>
            <a:r>
              <a:rPr lang="nl-BE" dirty="0" err="1" smtClean="0"/>
              <a:t>students</a:t>
            </a:r>
            <a:r>
              <a:rPr lang="nl-BE" dirty="0" smtClean="0"/>
              <a:t> without a full </a:t>
            </a:r>
            <a:r>
              <a:rPr lang="nl-BE" dirty="0" err="1" smtClean="0"/>
              <a:t>qualification</a:t>
            </a:r>
            <a:endParaRPr lang="nl-BE" dirty="0" smtClean="0"/>
          </a:p>
          <a:p>
            <a:r>
              <a:rPr lang="nl-BE" dirty="0" err="1" smtClean="0"/>
              <a:t>Implementation</a:t>
            </a:r>
            <a:r>
              <a:rPr lang="nl-BE" dirty="0" smtClean="0"/>
              <a:t> of a </a:t>
            </a:r>
            <a:r>
              <a:rPr lang="nl-BE" dirty="0" err="1" smtClean="0"/>
              <a:t>qualifications</a:t>
            </a:r>
            <a:r>
              <a:rPr lang="nl-BE" dirty="0" smtClean="0"/>
              <a:t> </a:t>
            </a:r>
            <a:r>
              <a:rPr lang="nl-BE" dirty="0" err="1" smtClean="0"/>
              <a:t>framework</a:t>
            </a:r>
            <a:r>
              <a:rPr lang="nl-BE" dirty="0" smtClean="0"/>
              <a:t> (</a:t>
            </a:r>
            <a:r>
              <a:rPr lang="nl-BE" dirty="0" err="1" smtClean="0"/>
              <a:t>attractive</a:t>
            </a:r>
            <a:r>
              <a:rPr lang="nl-BE" dirty="0" smtClean="0"/>
              <a:t> curricula, LLL, RPL)</a:t>
            </a:r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3. </a:t>
            </a:r>
            <a:r>
              <a:rPr lang="nl-BE" dirty="0" err="1" smtClean="0"/>
              <a:t>Intervention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Communicate</a:t>
            </a:r>
            <a:r>
              <a:rPr lang="nl-BE" dirty="0" smtClean="0"/>
              <a:t> </a:t>
            </a:r>
            <a:r>
              <a:rPr lang="nl-BE" dirty="0" err="1" smtClean="0"/>
              <a:t>good</a:t>
            </a:r>
            <a:r>
              <a:rPr lang="nl-BE" dirty="0" smtClean="0"/>
              <a:t> </a:t>
            </a:r>
            <a:r>
              <a:rPr lang="nl-BE" dirty="0" err="1" smtClean="0"/>
              <a:t>practices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tutoring</a:t>
            </a:r>
            <a:r>
              <a:rPr lang="nl-BE" dirty="0" smtClean="0"/>
              <a:t> / peer </a:t>
            </a:r>
            <a:r>
              <a:rPr lang="nl-BE" dirty="0" err="1" smtClean="0"/>
              <a:t>coaching</a:t>
            </a:r>
            <a:endParaRPr lang="nl-BE" dirty="0" smtClean="0"/>
          </a:p>
          <a:p>
            <a:r>
              <a:rPr lang="nl-BE" dirty="0" err="1" smtClean="0"/>
              <a:t>Projects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transition</a:t>
            </a:r>
            <a:r>
              <a:rPr lang="nl-BE" dirty="0" smtClean="0"/>
              <a:t> </a:t>
            </a:r>
            <a:r>
              <a:rPr lang="nl-BE" dirty="0" err="1" smtClean="0"/>
              <a:t>education-labour</a:t>
            </a:r>
            <a:r>
              <a:rPr lang="nl-BE" dirty="0" smtClean="0"/>
              <a:t> </a:t>
            </a:r>
            <a:r>
              <a:rPr lang="nl-BE" dirty="0" err="1" smtClean="0"/>
              <a:t>market</a:t>
            </a:r>
            <a:r>
              <a:rPr lang="nl-BE" dirty="0" smtClean="0"/>
              <a:t>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specific</a:t>
            </a:r>
            <a:r>
              <a:rPr lang="nl-BE" dirty="0" smtClean="0"/>
              <a:t> </a:t>
            </a:r>
            <a:r>
              <a:rPr lang="nl-BE" dirty="0" err="1" smtClean="0"/>
              <a:t>groups</a:t>
            </a:r>
            <a:endParaRPr lang="nl-BE" dirty="0" smtClean="0"/>
          </a:p>
          <a:p>
            <a:endParaRPr lang="nl-BE" dirty="0" smtClean="0"/>
          </a:p>
          <a:p>
            <a:pPr>
              <a:spcBef>
                <a:spcPct val="0"/>
              </a:spcBef>
              <a:buNone/>
            </a:pPr>
            <a:r>
              <a:rPr lang="nl-BE" sz="3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nl-BE" sz="30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Compensation</a:t>
            </a:r>
            <a:endParaRPr lang="nl-BE" sz="30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nl-BE" dirty="0" smtClean="0"/>
              <a:t>Promotion of </a:t>
            </a:r>
            <a:r>
              <a:rPr lang="nl-BE" dirty="0" err="1" smtClean="0"/>
              <a:t>adult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endParaRPr lang="nl-BE" dirty="0" smtClean="0"/>
          </a:p>
          <a:p>
            <a:pPr>
              <a:spcBef>
                <a:spcPct val="0"/>
              </a:spcBef>
            </a:pPr>
            <a:r>
              <a:rPr lang="nl-BE" dirty="0" err="1" smtClean="0"/>
              <a:t>Cooperation</a:t>
            </a:r>
            <a:r>
              <a:rPr lang="nl-BE" dirty="0" smtClean="0"/>
              <a:t> </a:t>
            </a:r>
            <a:r>
              <a:rPr lang="nl-BE" dirty="0" err="1" smtClean="0"/>
              <a:t>between</a:t>
            </a:r>
            <a:r>
              <a:rPr lang="nl-BE" dirty="0" smtClean="0"/>
              <a:t> </a:t>
            </a:r>
            <a:r>
              <a:rPr lang="nl-BE" dirty="0" err="1" smtClean="0"/>
              <a:t>educational</a:t>
            </a:r>
            <a:r>
              <a:rPr lang="nl-BE" dirty="0" smtClean="0"/>
              <a:t> and public training providers</a:t>
            </a:r>
          </a:p>
          <a:p>
            <a:pPr>
              <a:spcBef>
                <a:spcPct val="0"/>
              </a:spcBef>
            </a:pPr>
            <a:r>
              <a:rPr lang="nl-BE" dirty="0" smtClean="0"/>
              <a:t>Promotion of RPL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Coordination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Provide a scenario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regional</a:t>
            </a:r>
            <a:r>
              <a:rPr lang="nl-BE" dirty="0" smtClean="0"/>
              <a:t> </a:t>
            </a:r>
            <a:r>
              <a:rPr lang="nl-BE" dirty="0" err="1" smtClean="0"/>
              <a:t>cooperation</a:t>
            </a:r>
            <a:r>
              <a:rPr lang="nl-BE" dirty="0" smtClean="0"/>
              <a:t> </a:t>
            </a:r>
            <a:r>
              <a:rPr lang="nl-BE" dirty="0" err="1" smtClean="0"/>
              <a:t>between</a:t>
            </a:r>
            <a:r>
              <a:rPr lang="nl-BE" dirty="0" smtClean="0"/>
              <a:t> schools, </a:t>
            </a:r>
            <a:r>
              <a:rPr lang="nl-BE" dirty="0" err="1" smtClean="0"/>
              <a:t>guidance</a:t>
            </a:r>
            <a:r>
              <a:rPr lang="nl-BE" dirty="0" smtClean="0"/>
              <a:t> </a:t>
            </a:r>
            <a:r>
              <a:rPr lang="nl-BE" dirty="0" err="1" smtClean="0"/>
              <a:t>centres</a:t>
            </a:r>
            <a:r>
              <a:rPr lang="nl-BE" dirty="0" smtClean="0"/>
              <a:t>, public </a:t>
            </a:r>
            <a:r>
              <a:rPr lang="nl-BE" dirty="0" err="1" smtClean="0"/>
              <a:t>employment</a:t>
            </a:r>
            <a:r>
              <a:rPr lang="nl-BE" dirty="0" smtClean="0"/>
              <a:t> service and </a:t>
            </a:r>
            <a:r>
              <a:rPr lang="nl-BE" dirty="0" err="1" smtClean="0"/>
              <a:t>other</a:t>
            </a:r>
            <a:r>
              <a:rPr lang="nl-BE" dirty="0" smtClean="0"/>
              <a:t> relevant partners to tackle ESL</a:t>
            </a:r>
          </a:p>
          <a:p>
            <a:endParaRPr lang="nl-BE" dirty="0" smtClean="0"/>
          </a:p>
          <a:p>
            <a:r>
              <a:rPr lang="nl-BE" dirty="0" err="1" smtClean="0"/>
              <a:t>Monitoring</a:t>
            </a:r>
            <a:r>
              <a:rPr lang="nl-BE" dirty="0" smtClean="0"/>
              <a:t> of the </a:t>
            </a:r>
            <a:r>
              <a:rPr lang="nl-BE" dirty="0" err="1" smtClean="0"/>
              <a:t>action</a:t>
            </a:r>
            <a:r>
              <a:rPr lang="nl-BE" dirty="0" smtClean="0"/>
              <a:t> plan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0"/>
            <a:ext cx="6769100" cy="1008063"/>
          </a:xfrm>
        </p:spPr>
        <p:txBody>
          <a:bodyPr/>
          <a:lstStyle/>
          <a:p>
            <a:r>
              <a:rPr lang="nl-BE" dirty="0" err="1" smtClean="0"/>
              <a:t>Personal</a:t>
            </a:r>
            <a:r>
              <a:rPr lang="nl-BE" dirty="0" smtClean="0"/>
              <a:t> </a:t>
            </a:r>
            <a:r>
              <a:rPr lang="nl-BE" dirty="0" err="1" smtClean="0"/>
              <a:t>reflections</a:t>
            </a:r>
            <a:r>
              <a:rPr lang="nl-BE" dirty="0" smtClean="0"/>
              <a:t> (1)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241376"/>
            <a:ext cx="6769100" cy="5616624"/>
          </a:xfrm>
        </p:spPr>
        <p:txBody>
          <a:bodyPr/>
          <a:lstStyle/>
          <a:p>
            <a:r>
              <a:rPr lang="nl-BE" dirty="0" smtClean="0"/>
              <a:t>The </a:t>
            </a:r>
            <a:r>
              <a:rPr lang="nl-BE" dirty="0" err="1" smtClean="0"/>
              <a:t>action</a:t>
            </a:r>
            <a:r>
              <a:rPr lang="nl-BE" dirty="0" smtClean="0"/>
              <a:t> plan is </a:t>
            </a:r>
            <a:r>
              <a:rPr lang="nl-BE" dirty="0" err="1" smtClean="0"/>
              <a:t>developed</a:t>
            </a:r>
            <a:endParaRPr lang="nl-BE" dirty="0" smtClean="0"/>
          </a:p>
          <a:p>
            <a:r>
              <a:rPr lang="nl-BE" dirty="0" err="1" smtClean="0"/>
              <a:t>Vlor</a:t>
            </a:r>
            <a:r>
              <a:rPr lang="nl-BE" dirty="0" smtClean="0"/>
              <a:t> put ESL </a:t>
            </a:r>
            <a:r>
              <a:rPr lang="nl-BE" dirty="0" err="1" smtClean="0"/>
              <a:t>on</a:t>
            </a:r>
            <a:r>
              <a:rPr lang="nl-BE" dirty="0" smtClean="0"/>
              <a:t> the agenda </a:t>
            </a:r>
            <a:r>
              <a:rPr lang="nl-BE" dirty="0" err="1" smtClean="0"/>
              <a:t>since</a:t>
            </a:r>
            <a:r>
              <a:rPr lang="nl-BE" dirty="0" smtClean="0"/>
              <a:t> 2009 </a:t>
            </a:r>
            <a:r>
              <a:rPr lang="nl-BE" dirty="0" err="1" smtClean="0"/>
              <a:t>but</a:t>
            </a:r>
            <a:r>
              <a:rPr lang="nl-BE" dirty="0" smtClean="0"/>
              <a:t> </a:t>
            </a:r>
            <a:r>
              <a:rPr lang="nl-BE" dirty="0" err="1" smtClean="0"/>
              <a:t>misses</a:t>
            </a:r>
            <a:r>
              <a:rPr lang="nl-BE" dirty="0" smtClean="0"/>
              <a:t> </a:t>
            </a:r>
            <a:r>
              <a:rPr lang="nl-BE" dirty="0" err="1" smtClean="0"/>
              <a:t>clear</a:t>
            </a:r>
            <a:r>
              <a:rPr lang="nl-BE" dirty="0" smtClean="0"/>
              <a:t> </a:t>
            </a:r>
            <a:r>
              <a:rPr lang="nl-BE" dirty="0" err="1" smtClean="0"/>
              <a:t>policy</a:t>
            </a:r>
            <a:r>
              <a:rPr lang="nl-BE" dirty="0" smtClean="0"/>
              <a:t> </a:t>
            </a:r>
            <a:r>
              <a:rPr lang="nl-BE" dirty="0" err="1" smtClean="0"/>
              <a:t>choices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f.e</a:t>
            </a:r>
            <a:r>
              <a:rPr lang="nl-BE" dirty="0" smtClean="0"/>
              <a:t>.:</a:t>
            </a:r>
          </a:p>
          <a:p>
            <a:pPr lvl="1"/>
            <a:r>
              <a:rPr lang="nl-BE" dirty="0" err="1" smtClean="0"/>
              <a:t>Guidance</a:t>
            </a:r>
            <a:r>
              <a:rPr lang="nl-BE" dirty="0" smtClean="0"/>
              <a:t>  </a:t>
            </a:r>
          </a:p>
          <a:p>
            <a:pPr lvl="1"/>
            <a:r>
              <a:rPr lang="nl-BE" dirty="0" err="1" smtClean="0"/>
              <a:t>Structural</a:t>
            </a:r>
            <a:r>
              <a:rPr lang="nl-BE" dirty="0" smtClean="0"/>
              <a:t> support </a:t>
            </a:r>
            <a:r>
              <a:rPr lang="nl-BE" dirty="0" err="1" smtClean="0"/>
              <a:t>for</a:t>
            </a:r>
            <a:r>
              <a:rPr lang="nl-BE" dirty="0" smtClean="0"/>
              <a:t> Time-out </a:t>
            </a:r>
            <a:r>
              <a:rPr lang="nl-BE" dirty="0" err="1" smtClean="0"/>
              <a:t>projects</a:t>
            </a:r>
            <a:endParaRPr lang="nl-BE" dirty="0" smtClean="0"/>
          </a:p>
          <a:p>
            <a:pPr marL="342900" lvl="1" indent="-342900">
              <a:buClr>
                <a:srgbClr val="BBBE00"/>
              </a:buClr>
            </a:pPr>
            <a:r>
              <a:rPr lang="nl-BE" dirty="0" err="1" smtClean="0"/>
              <a:t>Involvement</a:t>
            </a:r>
            <a:r>
              <a:rPr lang="nl-BE" dirty="0" smtClean="0"/>
              <a:t> of all relevant partners</a:t>
            </a:r>
          </a:p>
          <a:p>
            <a:r>
              <a:rPr lang="nl-BE" dirty="0" err="1" smtClean="0"/>
              <a:t>Ownership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No </a:t>
            </a:r>
            <a:r>
              <a:rPr lang="nl-BE" dirty="0" err="1" smtClean="0"/>
              <a:t>carrot</a:t>
            </a:r>
            <a:r>
              <a:rPr lang="nl-BE" dirty="0" smtClean="0"/>
              <a:t> nor stick</a:t>
            </a:r>
          </a:p>
          <a:p>
            <a:pPr lvl="1"/>
            <a:r>
              <a:rPr lang="nl-BE" dirty="0" err="1" smtClean="0"/>
              <a:t>Large</a:t>
            </a:r>
            <a:r>
              <a:rPr lang="nl-BE" dirty="0" smtClean="0"/>
              <a:t> </a:t>
            </a:r>
            <a:r>
              <a:rPr lang="nl-BE" dirty="0" err="1" smtClean="0"/>
              <a:t>autonomy</a:t>
            </a:r>
            <a:r>
              <a:rPr lang="nl-BE" dirty="0" smtClean="0"/>
              <a:t>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educational</a:t>
            </a:r>
            <a:r>
              <a:rPr lang="nl-BE" dirty="0" smtClean="0"/>
              <a:t> providers</a:t>
            </a:r>
          </a:p>
          <a:p>
            <a:r>
              <a:rPr lang="nl-BE" dirty="0" smtClean="0"/>
              <a:t>Indirect </a:t>
            </a:r>
            <a:r>
              <a:rPr lang="nl-BE" dirty="0" err="1" smtClean="0"/>
              <a:t>actions</a:t>
            </a:r>
            <a:r>
              <a:rPr lang="nl-BE" dirty="0" smtClean="0"/>
              <a:t> to </a:t>
            </a:r>
            <a:r>
              <a:rPr lang="nl-BE" dirty="0" err="1" smtClean="0"/>
              <a:t>improve</a:t>
            </a:r>
            <a:r>
              <a:rPr lang="nl-BE" dirty="0" smtClean="0"/>
              <a:t> </a:t>
            </a:r>
            <a:r>
              <a:rPr lang="nl-BE" dirty="0" err="1" smtClean="0"/>
              <a:t>motivation</a:t>
            </a:r>
            <a:endParaRPr lang="nl-BE" dirty="0" smtClean="0"/>
          </a:p>
          <a:p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Personal</a:t>
            </a:r>
            <a:r>
              <a:rPr lang="nl-BE" dirty="0" smtClean="0"/>
              <a:t> </a:t>
            </a:r>
            <a:r>
              <a:rPr lang="nl-BE" dirty="0" err="1" smtClean="0"/>
              <a:t>reflections</a:t>
            </a:r>
            <a:r>
              <a:rPr lang="nl-BE" dirty="0" smtClean="0"/>
              <a:t> (2)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63688" y="1412776"/>
            <a:ext cx="6769100" cy="4679950"/>
          </a:xfrm>
        </p:spPr>
        <p:txBody>
          <a:bodyPr/>
          <a:lstStyle/>
          <a:p>
            <a:r>
              <a:rPr lang="nl-BE" dirty="0" smtClean="0"/>
              <a:t>Professional </a:t>
            </a:r>
            <a:r>
              <a:rPr lang="nl-BE" dirty="0" err="1" smtClean="0"/>
              <a:t>qualification</a:t>
            </a:r>
            <a:r>
              <a:rPr lang="nl-BE" dirty="0" smtClean="0"/>
              <a:t> </a:t>
            </a:r>
            <a:r>
              <a:rPr lang="nl-BE" dirty="0" err="1" smtClean="0"/>
              <a:t>vs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r>
              <a:rPr lang="nl-BE" dirty="0" smtClean="0"/>
              <a:t>?</a:t>
            </a:r>
          </a:p>
          <a:p>
            <a:r>
              <a:rPr lang="nl-BE" dirty="0" smtClean="0"/>
              <a:t>Reform plans: </a:t>
            </a:r>
          </a:p>
          <a:p>
            <a:pPr lvl="1"/>
            <a:r>
              <a:rPr lang="nl-BE" dirty="0" err="1" smtClean="0"/>
              <a:t>Structural</a:t>
            </a:r>
            <a:r>
              <a:rPr lang="nl-BE" dirty="0" smtClean="0"/>
              <a:t> </a:t>
            </a:r>
            <a:r>
              <a:rPr lang="nl-BE" dirty="0" err="1" smtClean="0"/>
              <a:t>approach</a:t>
            </a:r>
            <a:r>
              <a:rPr lang="nl-BE" dirty="0" smtClean="0"/>
              <a:t> </a:t>
            </a:r>
          </a:p>
          <a:p>
            <a:pPr lvl="1"/>
            <a:r>
              <a:rPr lang="nl-BE" dirty="0" err="1" smtClean="0"/>
              <a:t>So</a:t>
            </a:r>
            <a:r>
              <a:rPr lang="nl-BE" dirty="0" smtClean="0"/>
              <a:t> </a:t>
            </a:r>
            <a:r>
              <a:rPr lang="nl-BE" dirty="0" err="1" smtClean="0"/>
              <a:t>far</a:t>
            </a:r>
            <a:r>
              <a:rPr lang="nl-BE" dirty="0" smtClean="0"/>
              <a:t> </a:t>
            </a:r>
            <a:r>
              <a:rPr lang="nl-BE" dirty="0" err="1" smtClean="0"/>
              <a:t>no</a:t>
            </a:r>
            <a:r>
              <a:rPr lang="nl-BE" dirty="0" smtClean="0"/>
              <a:t> </a:t>
            </a:r>
            <a:r>
              <a:rPr lang="nl-BE" dirty="0" err="1" smtClean="0"/>
              <a:t>sufficient</a:t>
            </a:r>
            <a:r>
              <a:rPr lang="nl-BE" dirty="0" smtClean="0"/>
              <a:t> </a:t>
            </a:r>
            <a:r>
              <a:rPr lang="nl-BE" dirty="0" err="1" smtClean="0"/>
              <a:t>answers</a:t>
            </a:r>
            <a:endParaRPr lang="nl-BE" dirty="0" smtClean="0"/>
          </a:p>
          <a:p>
            <a:r>
              <a:rPr lang="nl-BE" dirty="0" err="1" smtClean="0"/>
              <a:t>Perspective</a:t>
            </a:r>
            <a:r>
              <a:rPr lang="nl-BE" dirty="0" smtClean="0"/>
              <a:t> of </a:t>
            </a:r>
            <a:r>
              <a:rPr lang="nl-BE" dirty="0" err="1" smtClean="0"/>
              <a:t>children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immigrant background – </a:t>
            </a:r>
            <a:r>
              <a:rPr lang="nl-BE" dirty="0" err="1" smtClean="0"/>
              <a:t>Sirius</a:t>
            </a:r>
            <a:r>
              <a:rPr lang="nl-BE" dirty="0" smtClean="0"/>
              <a:t> </a:t>
            </a:r>
            <a:r>
              <a:rPr lang="nl-BE" dirty="0" err="1" smtClean="0"/>
              <a:t>round</a:t>
            </a:r>
            <a:r>
              <a:rPr lang="nl-BE" dirty="0" smtClean="0"/>
              <a:t> </a:t>
            </a:r>
            <a:r>
              <a:rPr lang="nl-BE" dirty="0" err="1" smtClean="0"/>
              <a:t>table</a:t>
            </a:r>
            <a:endParaRPr lang="nl-BE" dirty="0" smtClean="0"/>
          </a:p>
          <a:p>
            <a:r>
              <a:rPr lang="nl-BE" dirty="0" smtClean="0"/>
              <a:t>General </a:t>
            </a:r>
            <a:r>
              <a:rPr lang="nl-BE" dirty="0" err="1" smtClean="0"/>
              <a:t>vs</a:t>
            </a:r>
            <a:r>
              <a:rPr lang="nl-BE" dirty="0" smtClean="0"/>
              <a:t> </a:t>
            </a:r>
            <a:r>
              <a:rPr lang="nl-BE" dirty="0" err="1" smtClean="0"/>
              <a:t>targeted</a:t>
            </a:r>
            <a:r>
              <a:rPr lang="nl-BE" dirty="0" smtClean="0"/>
              <a:t> </a:t>
            </a:r>
            <a:r>
              <a:rPr lang="nl-BE" dirty="0" err="1" smtClean="0"/>
              <a:t>approach</a:t>
            </a:r>
            <a:r>
              <a:rPr lang="nl-BE" dirty="0" smtClean="0"/>
              <a:t>?</a:t>
            </a:r>
          </a:p>
          <a:p>
            <a:r>
              <a:rPr lang="nl-BE" dirty="0" err="1" smtClean="0"/>
              <a:t>Quick</a:t>
            </a:r>
            <a:r>
              <a:rPr lang="nl-BE" dirty="0" smtClean="0"/>
              <a:t> </a:t>
            </a:r>
            <a:r>
              <a:rPr lang="nl-BE" dirty="0" err="1" smtClean="0"/>
              <a:t>wins</a:t>
            </a:r>
            <a:r>
              <a:rPr lang="nl-BE" dirty="0" smtClean="0"/>
              <a:t> </a:t>
            </a:r>
            <a:r>
              <a:rPr lang="nl-BE" dirty="0" err="1" smtClean="0"/>
              <a:t>vs</a:t>
            </a:r>
            <a:r>
              <a:rPr lang="nl-BE" dirty="0" smtClean="0"/>
              <a:t> long term </a:t>
            </a:r>
            <a:r>
              <a:rPr lang="nl-BE" dirty="0" err="1" smtClean="0"/>
              <a:t>investment</a:t>
            </a:r>
            <a:r>
              <a:rPr lang="nl-BE" dirty="0" smtClean="0"/>
              <a:t>?</a:t>
            </a:r>
          </a:p>
          <a:p>
            <a:r>
              <a:rPr lang="nl-BE" dirty="0" err="1" smtClean="0"/>
              <a:t>Elections</a:t>
            </a:r>
            <a:r>
              <a:rPr lang="nl-BE" dirty="0" smtClean="0"/>
              <a:t> in 2014. </a:t>
            </a:r>
            <a:r>
              <a:rPr lang="nl-BE" dirty="0" err="1" smtClean="0"/>
              <a:t>Direction</a:t>
            </a:r>
            <a:r>
              <a:rPr lang="nl-BE" dirty="0" smtClean="0"/>
              <a:t> of reform plans?</a:t>
            </a:r>
          </a:p>
          <a:p>
            <a:pPr>
              <a:buNone/>
            </a:pPr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1340768"/>
            <a:ext cx="7380312" cy="747464"/>
          </a:xfrm>
        </p:spPr>
        <p:txBody>
          <a:bodyPr/>
          <a:lstStyle/>
          <a:p>
            <a:r>
              <a:rPr lang="nl-BE" sz="4000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4000" dirty="0" smtClean="0">
                <a:solidFill>
                  <a:srgbClr val="BBBE00"/>
                </a:solidFill>
                <a:latin typeface="+mn-lt"/>
              </a:rPr>
            </a:b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/>
            </a:r>
            <a:br>
              <a:rPr lang="nl-BE" sz="4000" dirty="0" smtClean="0">
                <a:solidFill>
                  <a:srgbClr val="BBBE00"/>
                </a:solidFill>
                <a:latin typeface="+mn-lt"/>
              </a:rPr>
            </a:b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Contact</a:t>
            </a:r>
            <a:endParaRPr lang="nl-BE" sz="4000" dirty="0">
              <a:solidFill>
                <a:srgbClr val="BBBE00"/>
              </a:solidFill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2276872"/>
            <a:ext cx="6769100" cy="936104"/>
          </a:xfrm>
        </p:spPr>
        <p:txBody>
          <a:bodyPr/>
          <a:lstStyle/>
          <a:p>
            <a:pPr>
              <a:buNone/>
            </a:pPr>
            <a:r>
              <a:rPr lang="nl-BE" dirty="0" err="1" smtClean="0">
                <a:hlinkClick r:id="rId2"/>
              </a:rPr>
              <a:t>koen.stassen</a:t>
            </a:r>
            <a:r>
              <a:rPr lang="nl-BE" dirty="0" smtClean="0">
                <a:hlinkClick r:id="rId2"/>
              </a:rPr>
              <a:t>@</a:t>
            </a:r>
            <a:r>
              <a:rPr lang="nl-BE" dirty="0" err="1" smtClean="0">
                <a:hlinkClick r:id="rId2"/>
              </a:rPr>
              <a:t>vlor.be</a:t>
            </a:r>
            <a:endParaRPr lang="nl-BE" dirty="0" smtClean="0"/>
          </a:p>
          <a:p>
            <a:pPr>
              <a:buNone/>
            </a:pP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0"/>
            <a:ext cx="7380312" cy="747464"/>
          </a:xfrm>
        </p:spPr>
        <p:txBody>
          <a:bodyPr/>
          <a:lstStyle/>
          <a:p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ESL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priority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on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the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policy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agenda</a:t>
            </a:r>
            <a:endParaRPr lang="nl-BE" sz="4000" dirty="0">
              <a:solidFill>
                <a:srgbClr val="BBBE00"/>
              </a:solidFill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91680" y="836712"/>
            <a:ext cx="7201148" cy="5589240"/>
          </a:xfrm>
        </p:spPr>
        <p:txBody>
          <a:bodyPr/>
          <a:lstStyle/>
          <a:p>
            <a:r>
              <a:rPr lang="nl-BE" dirty="0" smtClean="0"/>
              <a:t>EU 2020: target &lt; 10%</a:t>
            </a:r>
          </a:p>
          <a:p>
            <a:r>
              <a:rPr lang="nl-BE" dirty="0" smtClean="0"/>
              <a:t>EU </a:t>
            </a:r>
            <a:r>
              <a:rPr lang="nl-BE" dirty="0" err="1" smtClean="0"/>
              <a:t>recommendation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policies</a:t>
            </a:r>
            <a:r>
              <a:rPr lang="nl-BE" dirty="0" smtClean="0"/>
              <a:t> to </a:t>
            </a:r>
            <a:r>
              <a:rPr lang="nl-BE" dirty="0" err="1" smtClean="0"/>
              <a:t>reduce</a:t>
            </a:r>
            <a:r>
              <a:rPr lang="nl-BE" dirty="0" smtClean="0"/>
              <a:t> ESL</a:t>
            </a:r>
          </a:p>
          <a:p>
            <a:r>
              <a:rPr lang="nl-BE" dirty="0" smtClean="0"/>
              <a:t>PACT 2020: target &lt; 4,3%</a:t>
            </a:r>
          </a:p>
          <a:p>
            <a:r>
              <a:rPr lang="nl-BE" dirty="0" err="1" smtClean="0"/>
              <a:t>Policy</a:t>
            </a:r>
            <a:r>
              <a:rPr lang="nl-BE" dirty="0" smtClean="0"/>
              <a:t> </a:t>
            </a:r>
            <a:r>
              <a:rPr lang="nl-BE" dirty="0" err="1" smtClean="0"/>
              <a:t>advice</a:t>
            </a:r>
            <a:r>
              <a:rPr lang="nl-BE" dirty="0" smtClean="0"/>
              <a:t> </a:t>
            </a:r>
            <a:r>
              <a:rPr lang="nl-BE" dirty="0" err="1" smtClean="0"/>
              <a:t>from</a:t>
            </a:r>
            <a:r>
              <a:rPr lang="nl-BE" dirty="0" smtClean="0"/>
              <a:t>:</a:t>
            </a:r>
          </a:p>
          <a:p>
            <a:pPr lvl="1"/>
            <a:r>
              <a:rPr lang="nl-BE" dirty="0" err="1" smtClean="0"/>
              <a:t>Vlor</a:t>
            </a:r>
            <a:r>
              <a:rPr lang="nl-BE" dirty="0" smtClean="0"/>
              <a:t> (</a:t>
            </a:r>
            <a:r>
              <a:rPr lang="nl-BE" dirty="0" err="1" smtClean="0"/>
              <a:t>Educational</a:t>
            </a:r>
            <a:r>
              <a:rPr lang="nl-BE" dirty="0" smtClean="0"/>
              <a:t> </a:t>
            </a:r>
            <a:r>
              <a:rPr lang="nl-BE" dirty="0" err="1" smtClean="0"/>
              <a:t>stakeholders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SERV (</a:t>
            </a:r>
            <a:r>
              <a:rPr lang="nl-BE" dirty="0" err="1" smtClean="0"/>
              <a:t>socio-economic</a:t>
            </a:r>
            <a:r>
              <a:rPr lang="nl-BE" dirty="0" smtClean="0"/>
              <a:t> partners) </a:t>
            </a:r>
          </a:p>
          <a:p>
            <a:r>
              <a:rPr lang="nl-BE" dirty="0" smtClean="0"/>
              <a:t>Plans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educational</a:t>
            </a:r>
            <a:r>
              <a:rPr lang="nl-BE" dirty="0" smtClean="0"/>
              <a:t> reform:</a:t>
            </a:r>
          </a:p>
          <a:p>
            <a:pPr lvl="1"/>
            <a:r>
              <a:rPr lang="nl-BE" dirty="0" err="1" smtClean="0"/>
              <a:t>Secondary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endParaRPr lang="nl-BE" dirty="0" smtClean="0"/>
          </a:p>
          <a:p>
            <a:pPr lvl="1"/>
            <a:r>
              <a:rPr lang="nl-BE" dirty="0" err="1" smtClean="0"/>
              <a:t>Dual</a:t>
            </a:r>
            <a:r>
              <a:rPr lang="nl-BE" dirty="0" smtClean="0"/>
              <a:t> system</a:t>
            </a:r>
          </a:p>
          <a:p>
            <a:pPr lvl="1"/>
            <a:r>
              <a:rPr lang="nl-BE" dirty="0" err="1" smtClean="0"/>
              <a:t>Adult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r>
              <a:rPr lang="nl-BE" dirty="0" smtClean="0"/>
              <a:t> </a:t>
            </a:r>
          </a:p>
          <a:p>
            <a:pPr lvl="1"/>
            <a:r>
              <a:rPr lang="nl-BE" dirty="0" err="1" smtClean="0"/>
              <a:t>Guidance</a:t>
            </a:r>
            <a:endParaRPr lang="nl-BE" dirty="0" smtClean="0"/>
          </a:p>
          <a:p>
            <a:r>
              <a:rPr lang="nl-BE" dirty="0" err="1" smtClean="0"/>
              <a:t>Traineeships</a:t>
            </a:r>
            <a:r>
              <a:rPr lang="nl-BE" dirty="0" smtClean="0"/>
              <a:t> </a:t>
            </a:r>
            <a:r>
              <a:rPr lang="nl-BE" dirty="0" err="1" smtClean="0"/>
              <a:t>for</a:t>
            </a:r>
            <a:r>
              <a:rPr lang="nl-BE" dirty="0" smtClean="0"/>
              <a:t> </a:t>
            </a:r>
            <a:r>
              <a:rPr lang="nl-BE" dirty="0" err="1" smtClean="0"/>
              <a:t>Early</a:t>
            </a:r>
            <a:r>
              <a:rPr lang="nl-BE" dirty="0" smtClean="0"/>
              <a:t> School </a:t>
            </a:r>
            <a:r>
              <a:rPr lang="nl-BE" dirty="0" err="1" smtClean="0"/>
              <a:t>Leavers</a:t>
            </a:r>
            <a:endParaRPr lang="nl-BE" dirty="0" smtClean="0"/>
          </a:p>
          <a:p>
            <a:endParaRPr lang="nl-BE" dirty="0" smtClean="0"/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1619672" y="404664"/>
          <a:ext cx="734481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vak 2"/>
          <p:cNvSpPr txBox="1"/>
          <p:nvPr/>
        </p:nvSpPr>
        <p:spPr>
          <a:xfrm>
            <a:off x="7164288" y="2276872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10,5%</a:t>
            </a:r>
            <a:endParaRPr lang="nl-BE" sz="1400" dirty="0"/>
          </a:p>
        </p:txBody>
      </p:sp>
      <p:sp>
        <p:nvSpPr>
          <p:cNvPr id="4" name="Tekstvak 3"/>
          <p:cNvSpPr txBox="1"/>
          <p:nvPr/>
        </p:nvSpPr>
        <p:spPr>
          <a:xfrm>
            <a:off x="6948264" y="350100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6,8%</a:t>
            </a:r>
            <a:endParaRPr lang="nl-B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ek 4"/>
          <p:cNvGraphicFramePr/>
          <p:nvPr/>
        </p:nvGraphicFramePr>
        <p:xfrm>
          <a:off x="1547664" y="620688"/>
          <a:ext cx="759633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7236296" y="3140968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8,6%</a:t>
            </a:r>
            <a:endParaRPr lang="nl-BE" sz="1400" dirty="0"/>
          </a:p>
        </p:txBody>
      </p:sp>
      <p:sp>
        <p:nvSpPr>
          <p:cNvPr id="7" name="Tekstvak 6"/>
          <p:cNvSpPr txBox="1"/>
          <p:nvPr/>
        </p:nvSpPr>
        <p:spPr>
          <a:xfrm>
            <a:off x="7164288" y="2564904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11,1%</a:t>
            </a:r>
            <a:endParaRPr lang="nl-BE" sz="1400" dirty="0"/>
          </a:p>
        </p:txBody>
      </p:sp>
      <p:sp>
        <p:nvSpPr>
          <p:cNvPr id="8" name="Tekstvak 7"/>
          <p:cNvSpPr txBox="1"/>
          <p:nvPr/>
        </p:nvSpPr>
        <p:spPr>
          <a:xfrm>
            <a:off x="7164288" y="2060848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13,6%</a:t>
            </a:r>
            <a:endParaRPr lang="nl-B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ek 5"/>
          <p:cNvGraphicFramePr/>
          <p:nvPr/>
        </p:nvGraphicFramePr>
        <p:xfrm>
          <a:off x="1835696" y="332656"/>
          <a:ext cx="7128792" cy="612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iek 6"/>
          <p:cNvGraphicFramePr/>
          <p:nvPr/>
        </p:nvGraphicFramePr>
        <p:xfrm>
          <a:off x="1763688" y="764704"/>
          <a:ext cx="662473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Contributing</a:t>
            </a:r>
            <a:r>
              <a:rPr lang="nl-BE" dirty="0" smtClean="0"/>
              <a:t> factors to ESL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nl-BE" dirty="0" smtClean="0"/>
              <a:t>ESL = </a:t>
            </a:r>
            <a:r>
              <a:rPr lang="nl-BE" dirty="0" err="1" smtClean="0"/>
              <a:t>cumulative</a:t>
            </a:r>
            <a:r>
              <a:rPr lang="nl-BE" dirty="0" smtClean="0"/>
              <a:t> </a:t>
            </a:r>
            <a:r>
              <a:rPr lang="nl-BE" dirty="0" err="1" smtClean="0"/>
              <a:t>process</a:t>
            </a:r>
            <a:endParaRPr lang="nl-BE" dirty="0" smtClean="0"/>
          </a:p>
          <a:p>
            <a:r>
              <a:rPr lang="nl-BE" dirty="0" err="1" smtClean="0"/>
              <a:t>Contributing</a:t>
            </a:r>
            <a:r>
              <a:rPr lang="nl-BE" dirty="0" smtClean="0"/>
              <a:t> factors:</a:t>
            </a:r>
          </a:p>
          <a:p>
            <a:pPr lvl="1"/>
            <a:r>
              <a:rPr lang="nl-BE" dirty="0" err="1" smtClean="0"/>
              <a:t>Well-being</a:t>
            </a:r>
            <a:endParaRPr lang="nl-BE" dirty="0" smtClean="0"/>
          </a:p>
          <a:p>
            <a:pPr lvl="1"/>
            <a:r>
              <a:rPr lang="nl-BE" dirty="0" err="1" smtClean="0"/>
              <a:t>Socio-economic</a:t>
            </a:r>
            <a:r>
              <a:rPr lang="nl-BE" dirty="0" smtClean="0"/>
              <a:t> background</a:t>
            </a:r>
          </a:p>
          <a:p>
            <a:pPr lvl="1"/>
            <a:r>
              <a:rPr lang="nl-BE" dirty="0" err="1" smtClean="0"/>
              <a:t>Ethnic</a:t>
            </a:r>
            <a:r>
              <a:rPr lang="nl-BE" dirty="0" smtClean="0"/>
              <a:t> background</a:t>
            </a:r>
          </a:p>
          <a:p>
            <a:pPr lvl="1"/>
            <a:r>
              <a:rPr lang="nl-BE" dirty="0" err="1" smtClean="0"/>
              <a:t>Gender</a:t>
            </a:r>
            <a:endParaRPr lang="nl-BE" dirty="0" smtClean="0"/>
          </a:p>
          <a:p>
            <a:pPr lvl="1"/>
            <a:r>
              <a:rPr lang="nl-BE" dirty="0" err="1" smtClean="0"/>
              <a:t>Grade</a:t>
            </a:r>
            <a:r>
              <a:rPr lang="nl-BE" dirty="0" smtClean="0"/>
              <a:t> </a:t>
            </a:r>
            <a:r>
              <a:rPr lang="nl-BE" dirty="0" err="1" smtClean="0"/>
              <a:t>retention</a:t>
            </a:r>
            <a:endParaRPr lang="nl-BE" dirty="0" smtClean="0"/>
          </a:p>
          <a:p>
            <a:pPr lvl="1"/>
            <a:r>
              <a:rPr lang="nl-BE" dirty="0" err="1" smtClean="0"/>
              <a:t>Pull-factors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labour</a:t>
            </a:r>
            <a:r>
              <a:rPr lang="nl-BE" dirty="0" smtClean="0"/>
              <a:t> </a:t>
            </a:r>
            <a:r>
              <a:rPr lang="nl-BE" dirty="0" err="1" smtClean="0"/>
              <a:t>market</a:t>
            </a:r>
            <a:endParaRPr lang="nl-BE" dirty="0" smtClean="0"/>
          </a:p>
          <a:p>
            <a:pPr lvl="1"/>
            <a:r>
              <a:rPr lang="nl-BE" dirty="0" smtClean="0"/>
              <a:t>School absence </a:t>
            </a:r>
          </a:p>
          <a:p>
            <a:pPr lvl="1"/>
            <a:r>
              <a:rPr lang="nl-BE" dirty="0" err="1" smtClean="0"/>
              <a:t>Exclusion</a:t>
            </a:r>
            <a:r>
              <a:rPr lang="nl-BE" dirty="0" smtClean="0"/>
              <a:t> </a:t>
            </a:r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1680" y="-171400"/>
            <a:ext cx="6769100" cy="1008063"/>
          </a:xfrm>
        </p:spPr>
        <p:txBody>
          <a:bodyPr/>
          <a:lstStyle/>
          <a:p>
            <a:r>
              <a:rPr lang="nl-BE" dirty="0" smtClean="0"/>
              <a:t>Impact of ESL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transition</a:t>
            </a:r>
            <a:r>
              <a:rPr lang="nl-BE" dirty="0" smtClean="0"/>
              <a:t> to </a:t>
            </a:r>
            <a:r>
              <a:rPr lang="nl-BE" dirty="0" err="1" smtClean="0"/>
              <a:t>work</a:t>
            </a:r>
            <a:endParaRPr lang="nl-B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760"/>
            <a:ext cx="9245124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al 6"/>
          <p:cNvSpPr/>
          <p:nvPr/>
        </p:nvSpPr>
        <p:spPr>
          <a:xfrm>
            <a:off x="395536" y="1196752"/>
            <a:ext cx="1152128" cy="50405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Ovaal 7"/>
          <p:cNvSpPr/>
          <p:nvPr/>
        </p:nvSpPr>
        <p:spPr>
          <a:xfrm>
            <a:off x="8423920" y="1484784"/>
            <a:ext cx="720080" cy="25202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404664"/>
            <a:ext cx="7776864" cy="747464"/>
          </a:xfrm>
        </p:spPr>
        <p:txBody>
          <a:bodyPr/>
          <a:lstStyle/>
          <a:p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Action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plan </a:t>
            </a:r>
            <a:r>
              <a:rPr lang="nl-BE" sz="4000" dirty="0" err="1" smtClean="0">
                <a:solidFill>
                  <a:srgbClr val="BBBE00"/>
                </a:solidFill>
                <a:latin typeface="+mn-lt"/>
              </a:rPr>
              <a:t>on</a:t>
            </a:r>
            <a:r>
              <a:rPr lang="nl-BE" sz="4000" dirty="0" smtClean="0">
                <a:solidFill>
                  <a:srgbClr val="BBBE00"/>
                </a:solidFill>
                <a:latin typeface="+mn-lt"/>
              </a:rPr>
              <a:t> ESL</a:t>
            </a:r>
            <a:endParaRPr lang="nl-BE" sz="4000" dirty="0">
              <a:solidFill>
                <a:srgbClr val="BBBE00"/>
              </a:solidFill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195736" y="1052736"/>
            <a:ext cx="6769100" cy="5472608"/>
          </a:xfrm>
        </p:spPr>
        <p:txBody>
          <a:bodyPr/>
          <a:lstStyle/>
          <a:p>
            <a:endParaRPr lang="nl-BE" dirty="0" smtClean="0"/>
          </a:p>
          <a:p>
            <a:r>
              <a:rPr lang="nl-BE" dirty="0" smtClean="0"/>
              <a:t>Different ministers and </a:t>
            </a:r>
            <a:r>
              <a:rPr lang="nl-BE" dirty="0" err="1" smtClean="0"/>
              <a:t>ministries</a:t>
            </a:r>
            <a:r>
              <a:rPr lang="nl-BE" dirty="0" smtClean="0"/>
              <a:t> </a:t>
            </a:r>
            <a:r>
              <a:rPr lang="nl-BE" dirty="0" err="1" smtClean="0"/>
              <a:t>involved</a:t>
            </a:r>
            <a:endParaRPr lang="nl-BE" dirty="0" smtClean="0"/>
          </a:p>
          <a:p>
            <a:r>
              <a:rPr lang="nl-BE" dirty="0" err="1" smtClean="0"/>
              <a:t>Integrated</a:t>
            </a:r>
            <a:r>
              <a:rPr lang="nl-BE" dirty="0" smtClean="0"/>
              <a:t> </a:t>
            </a:r>
            <a:r>
              <a:rPr lang="nl-BE" dirty="0" err="1" smtClean="0"/>
              <a:t>action</a:t>
            </a:r>
            <a:r>
              <a:rPr lang="nl-BE" dirty="0" smtClean="0"/>
              <a:t> and coherent </a:t>
            </a:r>
            <a:r>
              <a:rPr lang="nl-BE" dirty="0" err="1" smtClean="0"/>
              <a:t>approach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flemish</a:t>
            </a:r>
            <a:r>
              <a:rPr lang="nl-BE" dirty="0" smtClean="0"/>
              <a:t> level </a:t>
            </a:r>
            <a:r>
              <a:rPr lang="nl-BE" dirty="0" err="1" smtClean="0"/>
              <a:t>needed</a:t>
            </a:r>
            <a:r>
              <a:rPr lang="nl-BE" dirty="0" smtClean="0"/>
              <a:t> </a:t>
            </a:r>
          </a:p>
          <a:p>
            <a:pPr lvl="1">
              <a:buNone/>
            </a:pPr>
            <a:r>
              <a:rPr lang="nl-BE" dirty="0" smtClean="0">
                <a:sym typeface="Wingdings" pitchFamily="2" charset="2"/>
              </a:rPr>
              <a:t> </a:t>
            </a:r>
            <a:r>
              <a:rPr lang="nl-BE" dirty="0" err="1" smtClean="0">
                <a:sym typeface="Wingdings" pitchFamily="2" charset="2"/>
              </a:rPr>
              <a:t>action</a:t>
            </a:r>
            <a:r>
              <a:rPr lang="nl-BE" dirty="0" smtClean="0">
                <a:sym typeface="Wingdings" pitchFamily="2" charset="2"/>
              </a:rPr>
              <a:t> plan </a:t>
            </a:r>
            <a:r>
              <a:rPr lang="nl-BE" dirty="0" err="1" smtClean="0">
                <a:sym typeface="Wingdings" pitchFamily="2" charset="2"/>
              </a:rPr>
              <a:t>on</a:t>
            </a:r>
            <a:r>
              <a:rPr lang="nl-BE" dirty="0" smtClean="0">
                <a:sym typeface="Wingdings" pitchFamily="2" charset="2"/>
              </a:rPr>
              <a:t> ESL</a:t>
            </a:r>
            <a:endParaRPr lang="nl-BE" dirty="0" smtClean="0"/>
          </a:p>
          <a:p>
            <a:pPr>
              <a:buNone/>
            </a:pPr>
            <a:endParaRPr lang="nl-BE" dirty="0" smtClean="0"/>
          </a:p>
          <a:p>
            <a:r>
              <a:rPr lang="nl-BE" dirty="0" err="1" smtClean="0"/>
              <a:t>Task</a:t>
            </a:r>
            <a:r>
              <a:rPr lang="nl-BE" dirty="0" smtClean="0"/>
              <a:t> </a:t>
            </a:r>
            <a:r>
              <a:rPr lang="nl-BE" dirty="0" err="1" smtClean="0"/>
              <a:t>force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representatives</a:t>
            </a:r>
            <a:r>
              <a:rPr lang="nl-BE" dirty="0" smtClean="0"/>
              <a:t> of:</a:t>
            </a:r>
          </a:p>
          <a:p>
            <a:pPr lvl="1"/>
            <a:r>
              <a:rPr lang="nl-BE" dirty="0" err="1" smtClean="0"/>
              <a:t>Ministries</a:t>
            </a:r>
            <a:r>
              <a:rPr lang="nl-BE" dirty="0" smtClean="0"/>
              <a:t> of </a:t>
            </a:r>
            <a:r>
              <a:rPr lang="nl-BE" dirty="0" err="1" smtClean="0"/>
              <a:t>education</a:t>
            </a:r>
            <a:r>
              <a:rPr lang="nl-BE" dirty="0" smtClean="0"/>
              <a:t> and </a:t>
            </a:r>
            <a:r>
              <a:rPr lang="nl-BE" dirty="0" err="1" smtClean="0"/>
              <a:t>labour</a:t>
            </a:r>
            <a:endParaRPr lang="nl-BE" dirty="0" smtClean="0"/>
          </a:p>
          <a:p>
            <a:pPr lvl="1"/>
            <a:r>
              <a:rPr lang="nl-BE" dirty="0" err="1" smtClean="0"/>
              <a:t>Social</a:t>
            </a:r>
            <a:r>
              <a:rPr lang="nl-BE" dirty="0" smtClean="0"/>
              <a:t> partners</a:t>
            </a:r>
          </a:p>
          <a:p>
            <a:pPr lvl="1"/>
            <a:r>
              <a:rPr lang="nl-BE" dirty="0" err="1" smtClean="0"/>
              <a:t>Educational</a:t>
            </a:r>
            <a:r>
              <a:rPr lang="nl-BE" dirty="0" smtClean="0"/>
              <a:t> providers</a:t>
            </a:r>
          </a:p>
          <a:p>
            <a:pPr lvl="1"/>
            <a:r>
              <a:rPr lang="nl-BE" dirty="0" err="1" smtClean="0"/>
              <a:t>Advisory</a:t>
            </a:r>
            <a:r>
              <a:rPr lang="nl-BE" dirty="0" smtClean="0"/>
              <a:t> </a:t>
            </a:r>
            <a:r>
              <a:rPr lang="nl-BE" dirty="0" err="1" smtClean="0"/>
              <a:t>bodies</a:t>
            </a:r>
            <a:r>
              <a:rPr lang="nl-BE" dirty="0" smtClean="0"/>
              <a:t> (</a:t>
            </a:r>
            <a:r>
              <a:rPr lang="nl-BE" dirty="0" err="1" smtClean="0"/>
              <a:t>Vlor</a:t>
            </a:r>
            <a:r>
              <a:rPr lang="nl-BE" dirty="0" smtClean="0"/>
              <a:t> &amp; SERV)</a:t>
            </a:r>
          </a:p>
          <a:p>
            <a:pPr lvl="1"/>
            <a:r>
              <a:rPr lang="nl-BE" dirty="0" smtClean="0"/>
              <a:t>Public training providers</a:t>
            </a:r>
          </a:p>
          <a:p>
            <a:pPr lvl="1"/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Franklin Gothic Heavy"/>
        <a:ea typeface=""/>
        <a:cs typeface="Arial"/>
      </a:majorFont>
      <a:minorFont>
        <a:latin typeface="Franklin Gothic Book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cc218e-c8ca-4b68-9dbe-0bac3bd9f513">
      <Value>2</Value>
      <Value>12</Value>
    </TaxCatchAll>
    <ActEventDocTypeTaxHTField0 xmlns="cbcc218e-c8ca-4b68-9dbe-0bac3bd9f513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Kalbos</TermName>
          <TermId xmlns="http://schemas.microsoft.com/office/infopath/2007/PartnerControls">1b594858-de3b-47bb-8f37-8afe13a84ba0</TermId>
        </TermInfo>
      </Terms>
    </ActEventDocTypeTaxHTField0>
    <ActEventDocLanguageTaxHTField0 xmlns="cbcc218e-c8ca-4b68-9dbe-0bac3bd9f513">
      <Terms xmlns="http://schemas.microsoft.com/office/infopath/2007/PartnerControls">
        <TermInfo xmlns="http://schemas.microsoft.com/office/infopath/2007/PartnerControls">
          <TermName xmlns="http://schemas.microsoft.com/office/infopath/2007/PartnerControls">Lietuvių</TermName>
          <TermId xmlns="http://schemas.microsoft.com/office/infopath/2007/PartnerControls">d9ed3b3a-f1f6-46ad-a6aa-08dcffcfe496</TermId>
        </TermInfo>
      </Terms>
    </ActEventDocLanguageTaxHTField0>
    <ActEventDocOrder xmlns="50e4f7f3-d703-45ac-ac24-c042384fc40f">16</ActEventDocOrd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1C6BC182782EC419F5745808EFC19B9" ma:contentTypeVersion="6" ma:contentTypeDescription="Kurkite naują dokumentą." ma:contentTypeScope="" ma:versionID="c1fe6ac56039e4723337e039e043cbd7">
  <xsd:schema xmlns:xsd="http://www.w3.org/2001/XMLSchema" xmlns:xs="http://www.w3.org/2001/XMLSchema" xmlns:p="http://schemas.microsoft.com/office/2006/metadata/properties" xmlns:ns2="cbcc218e-c8ca-4b68-9dbe-0bac3bd9f513" xmlns:ns3="50e4f7f3-d703-45ac-ac24-c042384fc40f" targetNamespace="http://schemas.microsoft.com/office/2006/metadata/properties" ma:root="true" ma:fieldsID="555b79c0c8c3638315c7666783145e65" ns2:_="" ns3:_="">
    <xsd:import namespace="cbcc218e-c8ca-4b68-9dbe-0bac3bd9f513"/>
    <xsd:import namespace="50e4f7f3-d703-45ac-ac24-c042384fc40f"/>
    <xsd:element name="properties">
      <xsd:complexType>
        <xsd:sequence>
          <xsd:element name="documentManagement">
            <xsd:complexType>
              <xsd:all>
                <xsd:element ref="ns2:ActEventDocLanguageTaxHTField0" minOccurs="0"/>
                <xsd:element ref="ns2:TaxCatchAll" minOccurs="0"/>
                <xsd:element ref="ns2:ActEventDocTypeTaxHTField0" minOccurs="0"/>
                <xsd:element ref="ns3:ActEventDoc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cc218e-c8ca-4b68-9dbe-0bac3bd9f513" elementFormDefault="qualified">
    <xsd:import namespace="http://schemas.microsoft.com/office/2006/documentManagement/types"/>
    <xsd:import namespace="http://schemas.microsoft.com/office/infopath/2007/PartnerControls"/>
    <xsd:element name="ActEventDocLanguageTaxHTField0" ma:index="9" nillable="true" ma:taxonomy="true" ma:internalName="ActEventDocLanguageTaxHTField0" ma:taxonomyFieldName="ActEventDocLanguage" ma:displayName="Kalba" ma:default="" ma:fieldId="{ff7644a5-ba0e-409b-85ec-434fa91a646f}" ma:sspId="cc42cdeb-e2b8-4b6c-abca-b46587a67aa3" ma:termSetId="e160c1cb-7751-4b2a-ae10-31adaaad21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695ae10-e5c4-4b7e-af21-2a4e85450b2f}" ma:internalName="TaxCatchAll" ma:showField="CatchAllData" ma:web="cebed861-c568-469b-9804-bb6cc90ad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ctEventDocTypeTaxHTField0" ma:index="12" nillable="true" ma:taxonomy="true" ma:internalName="ActEventDocTypeTaxHTField0" ma:taxonomyFieldName="ActEventDocType" ma:displayName="Dokumento tipas" ma:default="" ma:fieldId="{0d53242a-e4dd-44fb-a198-6252b30dbc8f}" ma:sspId="cc42cdeb-e2b8-4b6c-abca-b46587a67aa3" ma:termSetId="f2024a49-ccc9-418b-98cd-c1cc45c08ca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e4f7f3-d703-45ac-ac24-c042384fc40f" elementFormDefault="qualified">
    <xsd:import namespace="http://schemas.microsoft.com/office/2006/documentManagement/types"/>
    <xsd:import namespace="http://schemas.microsoft.com/office/infopath/2007/PartnerControls"/>
    <xsd:element name="ActEventDocOrder" ma:index="13" nillable="true" ma:displayName="Eiliškumas" ma:internalName="ActEventDocOrder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E31448-2909-4011-8D16-30CA50DDDA10}"/>
</file>

<file path=customXml/itemProps2.xml><?xml version="1.0" encoding="utf-8"?>
<ds:datastoreItem xmlns:ds="http://schemas.openxmlformats.org/officeDocument/2006/customXml" ds:itemID="{DC4DFDCA-E003-470D-94D0-4FDFB6BEBAD2}"/>
</file>

<file path=customXml/itemProps3.xml><?xml version="1.0" encoding="utf-8"?>
<ds:datastoreItem xmlns:ds="http://schemas.openxmlformats.org/officeDocument/2006/customXml" ds:itemID="{8310A2AE-59E5-4486-8BEF-C7ADF5EBE9E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</TotalTime>
  <Words>721</Words>
  <Application>Microsoft Office PowerPoint</Application>
  <PresentationFormat>Demonstracija ekrane (4:3)</PresentationFormat>
  <Paragraphs>148</Paragraphs>
  <Slides>18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18</vt:i4>
      </vt:variant>
    </vt:vector>
  </HeadingPairs>
  <TitlesOfParts>
    <vt:vector size="19" baseType="lpstr">
      <vt:lpstr>Blank Presentation</vt:lpstr>
      <vt:lpstr>     Measures to tackle early school leaving in Flanders  Koen Stassen Flemish Education Council (Vlor)</vt:lpstr>
      <vt:lpstr>ESL priority on the policy agenda</vt:lpstr>
      <vt:lpstr>PowerPoint pristatymas</vt:lpstr>
      <vt:lpstr>PowerPoint pristatymas</vt:lpstr>
      <vt:lpstr>PowerPoint pristatymas</vt:lpstr>
      <vt:lpstr>PowerPoint pristatymas</vt:lpstr>
      <vt:lpstr>Contributing factors to ESL</vt:lpstr>
      <vt:lpstr>Impact of ESL on transition to work</vt:lpstr>
      <vt:lpstr>Action plan on ESL</vt:lpstr>
      <vt:lpstr>Three main principles</vt:lpstr>
      <vt:lpstr>1. Identification &amp; monitoring</vt:lpstr>
      <vt:lpstr>2. Prevention (1) </vt:lpstr>
      <vt:lpstr>2. Prevention (2)</vt:lpstr>
      <vt:lpstr>3. Intervention</vt:lpstr>
      <vt:lpstr>Coordination</vt:lpstr>
      <vt:lpstr>Personal reflections (1)</vt:lpstr>
      <vt:lpstr>Personal reflections (2)</vt:lpstr>
      <vt:lpstr>  Contact</vt:lpstr>
    </vt:vector>
  </TitlesOfParts>
  <Company>LUDO-MOBIL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Flamandų švietimo tarybos atstovo Koeno Stasseno pranešimas (pateiktis EN)</dc:title>
  <dc:creator>solutions</dc:creator>
  <cp:lastModifiedBy>TREMBO, Saulė Eglė</cp:lastModifiedBy>
  <cp:revision>133</cp:revision>
  <dcterms:created xsi:type="dcterms:W3CDTF">2010-07-13T09:07:35Z</dcterms:created>
  <dcterms:modified xsi:type="dcterms:W3CDTF">2013-11-20T07:34:03Z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0x01010071C6BC182782EC419F5745808EFC19B9</vt:lpwstr>
  </property>
  <property fmtid="{D5CDD505-2E9C-101B-9397-08002B2CF9AE}" pid="3" name="ActEventDocLanguage">
    <vt:lpwstr>2;#Lietuvių|d9ed3b3a-f1f6-46ad-a6aa-08dcffcfe496</vt:lpwstr>
  </property>
  <property fmtid="{D5CDD505-2E9C-101B-9397-08002B2CF9AE}" pid="4" name="ActEventDocType">
    <vt:lpwstr>12;#Kalbos|1b594858-de3b-47bb-8f37-8afe13a84ba0</vt:lpwstr>
  </property>
  <property fmtid="{D5CDD505-2E9C-101B-9397-08002B2CF9AE}" pid="5" name="Order">
    <vt:r8>2993600</vt:r8>
  </property>
  <property fmtid="{D5CDD505-2E9C-101B-9397-08002B2CF9AE}" pid="6" name="TemplateUrl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